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60" r:id="rId5"/>
    <p:sldId id="267" r:id="rId6"/>
    <p:sldId id="266" r:id="rId7"/>
    <p:sldId id="279" r:id="rId8"/>
    <p:sldId id="265" r:id="rId9"/>
    <p:sldId id="281" r:id="rId10"/>
    <p:sldId id="263" r:id="rId11"/>
    <p:sldId id="268" r:id="rId12"/>
    <p:sldId id="262" r:id="rId13"/>
    <p:sldId id="273" r:id="rId14"/>
    <p:sldId id="274" r:id="rId15"/>
    <p:sldId id="275" r:id="rId16"/>
    <p:sldId id="277" r:id="rId17"/>
    <p:sldId id="283" r:id="rId18"/>
    <p:sldId id="284" r:id="rId19"/>
    <p:sldId id="331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302" r:id="rId28"/>
    <p:sldId id="293" r:id="rId29"/>
    <p:sldId id="294" r:id="rId30"/>
    <p:sldId id="303" r:id="rId31"/>
    <p:sldId id="300" r:id="rId32"/>
    <p:sldId id="299" r:id="rId33"/>
    <p:sldId id="298" r:id="rId34"/>
    <p:sldId id="297" r:id="rId35"/>
    <p:sldId id="304" r:id="rId36"/>
    <p:sldId id="295" r:id="rId37"/>
    <p:sldId id="296" r:id="rId38"/>
    <p:sldId id="306" r:id="rId39"/>
    <p:sldId id="307" r:id="rId40"/>
    <p:sldId id="308" r:id="rId41"/>
    <p:sldId id="311" r:id="rId42"/>
    <p:sldId id="312" r:id="rId43"/>
    <p:sldId id="313" r:id="rId44"/>
    <p:sldId id="314" r:id="rId45"/>
    <p:sldId id="309" r:id="rId46"/>
    <p:sldId id="310" r:id="rId47"/>
    <p:sldId id="315" r:id="rId48"/>
    <p:sldId id="316" r:id="rId49"/>
    <p:sldId id="317" r:id="rId50"/>
    <p:sldId id="319" r:id="rId51"/>
    <p:sldId id="318" r:id="rId52"/>
    <p:sldId id="320" r:id="rId53"/>
    <p:sldId id="321" r:id="rId54"/>
    <p:sldId id="322" r:id="rId55"/>
    <p:sldId id="323" r:id="rId56"/>
    <p:sldId id="332" r:id="rId57"/>
    <p:sldId id="324" r:id="rId58"/>
    <p:sldId id="325" r:id="rId59"/>
    <p:sldId id="326" r:id="rId60"/>
    <p:sldId id="327" r:id="rId61"/>
    <p:sldId id="328" r:id="rId62"/>
    <p:sldId id="329" r:id="rId63"/>
    <p:sldId id="330" r:id="rId6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003E54"/>
    <a:srgbClr val="92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3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0.xml"/><Relationship Id="rId2" Type="http://schemas.openxmlformats.org/officeDocument/2006/relationships/slide" Target="slides/slide59.xml"/><Relationship Id="rId1" Type="http://schemas.openxmlformats.org/officeDocument/2006/relationships/slide" Target="slides/slide58.xml"/><Relationship Id="rId6" Type="http://schemas.openxmlformats.org/officeDocument/2006/relationships/slide" Target="slides/slide63.xml"/><Relationship Id="rId5" Type="http://schemas.openxmlformats.org/officeDocument/2006/relationships/slide" Target="slides/slide62.xml"/><Relationship Id="rId4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11B889-2CE2-4068-B25B-96422F0C31F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96C3B4-737C-492E-8C81-06D8D8F2D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biosci/pae/zoology/cladogram/graphics/monophy.gi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When Zoologists classify</a:t>
            </a:r>
            <a:r>
              <a:rPr lang="en-US" baseline="0" dirty="0" smtClean="0"/>
              <a:t> animals into taxonomic groupings they are making hypotheses about the extent to which groups of animals share DNA, even when they study </a:t>
            </a:r>
            <a:r>
              <a:rPr lang="en-US" baseline="0" dirty="0" err="1" smtClean="0"/>
              <a:t>vaariations</a:t>
            </a:r>
            <a:r>
              <a:rPr lang="en-US" baseline="0" dirty="0" smtClean="0"/>
              <a:t> in traits like jaw structure, color patters, and behavior…because these kinds o </a:t>
            </a:r>
            <a:r>
              <a:rPr lang="en-US" baseline="0" dirty="0" err="1" smtClean="0"/>
              <a:t>ftraits</a:t>
            </a:r>
            <a:r>
              <a:rPr lang="en-US" baseline="0" dirty="0" smtClean="0"/>
              <a:t> ultimately are based on the genetic material.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When Zoologists classify</a:t>
            </a:r>
            <a:r>
              <a:rPr lang="en-US" baseline="0" dirty="0" smtClean="0"/>
              <a:t> animals into taxonomic groupings they are making hypotheses about the extent to which groups of animals share DNA, even when they study </a:t>
            </a:r>
            <a:r>
              <a:rPr lang="en-US" baseline="0" dirty="0" err="1" smtClean="0"/>
              <a:t>vaariations</a:t>
            </a:r>
            <a:r>
              <a:rPr lang="en-US" baseline="0" dirty="0" smtClean="0"/>
              <a:t> in traits like jaw structure, color patters, and behavior…because these kinds o </a:t>
            </a:r>
            <a:r>
              <a:rPr lang="en-US" baseline="0" dirty="0" err="1" smtClean="0"/>
              <a:t>ftraits</a:t>
            </a:r>
            <a:r>
              <a:rPr lang="en-US" baseline="0" dirty="0" smtClean="0"/>
              <a:t> ultimately are based on the genetic material.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names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Zoologists classify</a:t>
            </a:r>
            <a:r>
              <a:rPr lang="en-US" baseline="0" dirty="0" smtClean="0"/>
              <a:t> animals into taxonomic groupings they are making hypotheses about the extent to which groups of animals share DNA, even when they study </a:t>
            </a:r>
            <a:r>
              <a:rPr lang="en-US" baseline="0" dirty="0" err="1" smtClean="0"/>
              <a:t>vaariations</a:t>
            </a:r>
            <a:r>
              <a:rPr lang="en-US" baseline="0" dirty="0" smtClean="0"/>
              <a:t> in traits like jaw structure, color patters, and behavior…because these kinds o </a:t>
            </a:r>
            <a:r>
              <a:rPr lang="en-US" baseline="0" dirty="0" err="1" smtClean="0"/>
              <a:t>ftraits</a:t>
            </a:r>
            <a:r>
              <a:rPr lang="en-US" baseline="0" dirty="0" smtClean="0"/>
              <a:t> ultimately are based on the genetic material.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A </a:t>
            </a:r>
            <a:r>
              <a:rPr lang="en-US" b="1" dirty="0" smtClean="0">
                <a:hlinkClick r:id="rId3" action="ppaction://hlinkfile"/>
              </a:rPr>
              <a:t>monophyletic</a:t>
            </a:r>
            <a:r>
              <a:rPr lang="en-US" dirty="0" smtClean="0"/>
              <a:t> grouping is one in which all species share a common ancestor and all species derived from that common ancestor are included. This is the only form of grouping accepted as valid by </a:t>
            </a:r>
            <a:r>
              <a:rPr lang="en-US" dirty="0" err="1" smtClean="0"/>
              <a:t>cladists</a:t>
            </a:r>
            <a:r>
              <a:rPr lang="en-US" dirty="0" smtClean="0"/>
              <a:t>. (For example, turtles, lizards, crocodilians and birds are all derived from a shared common ancestor. Thus a monophyletic grouping would place all of these together, rather than placing birds into a separate group.)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“scientific</a:t>
            </a:r>
            <a:r>
              <a:rPr lang="en-US" baseline="0" dirty="0" smtClean="0"/>
              <a:t> measures”….DNA, tests, experiments…not just </a:t>
            </a:r>
            <a:r>
              <a:rPr lang="en-US" baseline="0" dirty="0" err="1" smtClean="0"/>
              <a:t>homologs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single character is a </a:t>
            </a:r>
            <a:r>
              <a:rPr lang="en-US" dirty="0" err="1" smtClean="0"/>
              <a:t>synapomorphy</a:t>
            </a:r>
            <a:r>
              <a:rPr lang="en-US" dirty="0" smtClean="0"/>
              <a:t> for </a:t>
            </a:r>
            <a:r>
              <a:rPr lang="en-US" dirty="0" err="1" smtClean="0"/>
              <a:t>taxa</a:t>
            </a:r>
            <a:r>
              <a:rPr lang="en-US" dirty="0" smtClean="0"/>
              <a:t> 1 and 2</a:t>
            </a:r>
            <a:r>
              <a:rPr lang="en-US" baseline="0" dirty="0" smtClean="0"/>
              <a:t> (separating them from all other </a:t>
            </a:r>
            <a:r>
              <a:rPr lang="en-US" baseline="0" dirty="0" err="1" smtClean="0"/>
              <a:t>taxa</a:t>
            </a:r>
            <a:r>
              <a:rPr lang="en-US" baseline="0" dirty="0" smtClean="0"/>
              <a:t>)??...C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Epidermis: outer layer of the body wall….contains epithelial and muscular cells.</a:t>
            </a:r>
          </a:p>
          <a:p>
            <a:r>
              <a:rPr lang="en-US" dirty="0" err="1" smtClean="0"/>
              <a:t>Gastrodermis</a:t>
            </a:r>
            <a:r>
              <a:rPr lang="en-US" dirty="0" smtClean="0"/>
              <a:t>: lines the gut cavity…contains</a:t>
            </a:r>
            <a:r>
              <a:rPr lang="en-US" baseline="0" dirty="0" smtClean="0"/>
              <a:t> nutritive (digestive) and muscular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40B65-75D8-43B1-BAFD-9F98627DD8C1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5191125"/>
            <a:ext cx="5140325" cy="3449638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Copy and paste URL to link to original images at BIODIDAC</a:t>
            </a:r>
          </a:p>
          <a:p>
            <a:pPr eaLnBrk="1" hangingPunct="1"/>
            <a:r>
              <a:rPr lang="en-CA" smtClean="0"/>
              <a:t>http://biodidac.bio.uottawa.ca/thumbnails/filedet.htm?File_name=</a:t>
            </a:r>
            <a:r>
              <a:rPr lang="en-US" smtClean="0"/>
              <a:t>cepl002b</a:t>
            </a:r>
            <a:r>
              <a:rPr lang="en-CA" smtClean="0"/>
              <a:t>&amp;File_type=GIF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65DDD-CBD2-4265-A78A-9569D19FCAE1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5191125"/>
            <a:ext cx="5140325" cy="3449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3477F-4629-4455-BC1A-FCFE2121B64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5191125"/>
            <a:ext cx="5140325" cy="3449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FD59E5-D422-4985-AD08-0C3D736A271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5191125"/>
            <a:ext cx="5140325" cy="3449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FE39C-CACC-4F2E-9A0B-6FF131E3D186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5191125"/>
            <a:ext cx="5140325" cy="3449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35D9C-EB03-431C-A869-83F51FA2F83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5191125"/>
            <a:ext cx="5140325" cy="3449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0D148-F396-4BF6-A608-729C18C2EEF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5191125"/>
            <a:ext cx="5140325" cy="3449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Embryology, vestigial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Embryology, vestigial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Studying nuclear DNA, mitochondrial</a:t>
            </a:r>
            <a:r>
              <a:rPr lang="en-US" baseline="0" dirty="0" smtClean="0"/>
              <a:t> DNA, ribosomal RNA, and proteins…direct evidence of changes in genes…evolution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Biologists</a:t>
            </a:r>
            <a:r>
              <a:rPr lang="en-US" baseline="0" dirty="0" smtClean="0"/>
              <a:t> used to study relationships by looking at the morphology of organisms (structure)…now most of it is based on similarities in DNA and protein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C3B4-737C-492E-8C81-06D8D8F2D5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BC33-788B-49DD-BCB9-0B5F95EA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E0DC-745E-4F87-AF1A-EED2854BEC74}" type="datetimeFigureOut">
              <a:rPr lang="en-US" smtClean="0"/>
              <a:pPr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CE0A-71CC-4270-B635-947777436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abirdshome.com/pm/nestegg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eventsforchange.files.wordpress.com/2011/06/starfish-2.jpg"/>
          <p:cNvPicPr>
            <a:picLocks noChangeAspect="1" noChangeArrowheads="1"/>
          </p:cNvPicPr>
          <p:nvPr/>
        </p:nvPicPr>
        <p:blipFill>
          <a:blip r:embed="rId3" cstate="print"/>
          <a:srcRect l="16314" t="24169"/>
          <a:stretch>
            <a:fillRect/>
          </a:stretch>
        </p:blipFill>
        <p:spPr bwMode="auto">
          <a:xfrm>
            <a:off x="2438400" y="1828800"/>
            <a:ext cx="3517900" cy="2390775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 descr="http://www.nlm.nih.gov/medlineplus/ency/images/ency/fullsize/19582.jpg"/>
          <p:cNvPicPr>
            <a:picLocks noChangeAspect="1" noChangeArrowheads="1"/>
          </p:cNvPicPr>
          <p:nvPr/>
        </p:nvPicPr>
        <p:blipFill>
          <a:blip r:embed="rId4" cstate="print"/>
          <a:srcRect l="24333" t="4479"/>
          <a:stretch>
            <a:fillRect/>
          </a:stretch>
        </p:blipFill>
        <p:spPr bwMode="auto">
          <a:xfrm>
            <a:off x="0" y="0"/>
            <a:ext cx="2882900" cy="2759075"/>
          </a:xfrm>
          <a:prstGeom prst="rect">
            <a:avLst/>
          </a:prstGeom>
          <a:noFill/>
        </p:spPr>
      </p:pic>
      <p:pic>
        <p:nvPicPr>
          <p:cNvPr id="1036" name="Picture 12" descr="http://1.bp.blogspot.com/_XJ_f5m5MtpY/TJvsu7yEZYI/AAAAAAAAASk/oqYVNCnM2GI/s1600/crab1.jpg"/>
          <p:cNvPicPr>
            <a:picLocks noChangeAspect="1" noChangeArrowheads="1"/>
          </p:cNvPicPr>
          <p:nvPr/>
        </p:nvPicPr>
        <p:blipFill>
          <a:blip r:embed="rId5" cstate="print"/>
          <a:srcRect l="10909" r="10909" b="1876"/>
          <a:stretch>
            <a:fillRect/>
          </a:stretch>
        </p:blipFill>
        <p:spPr bwMode="auto">
          <a:xfrm>
            <a:off x="1905000" y="0"/>
            <a:ext cx="3276600" cy="2590800"/>
          </a:xfrm>
          <a:prstGeom prst="rect">
            <a:avLst/>
          </a:prstGeom>
          <a:noFill/>
        </p:spPr>
      </p:pic>
      <p:pic>
        <p:nvPicPr>
          <p:cNvPr id="1038" name="Picture 14" descr="http://curezone.com/upload/parasites/tapeworm/scolex_tapeworm.jpg"/>
          <p:cNvPicPr>
            <a:picLocks noChangeAspect="1" noChangeArrowheads="1"/>
          </p:cNvPicPr>
          <p:nvPr/>
        </p:nvPicPr>
        <p:blipFill>
          <a:blip r:embed="rId6" cstate="print"/>
          <a:srcRect r="17166" b="4984"/>
          <a:stretch>
            <a:fillRect/>
          </a:stretch>
        </p:blipFill>
        <p:spPr bwMode="auto">
          <a:xfrm>
            <a:off x="2362200" y="3952875"/>
            <a:ext cx="2895600" cy="2905125"/>
          </a:xfrm>
          <a:prstGeom prst="rect">
            <a:avLst/>
          </a:prstGeom>
          <a:noFill/>
        </p:spPr>
      </p:pic>
      <p:pic>
        <p:nvPicPr>
          <p:cNvPr id="1040" name="Picture 16" descr="http://www.giraffes.org/gira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2914650" cy="2514600"/>
          </a:xfrm>
          <a:prstGeom prst="rect">
            <a:avLst/>
          </a:prstGeom>
          <a:noFill/>
        </p:spPr>
      </p:pic>
      <p:pic>
        <p:nvPicPr>
          <p:cNvPr id="1042" name="Picture 18" descr="http://cache2.artprintimages.com/p/LRG/8/892/IENJ000Z/art-print/tree-fro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447800"/>
            <a:ext cx="3810000" cy="2847975"/>
          </a:xfrm>
          <a:prstGeom prst="rect">
            <a:avLst/>
          </a:prstGeom>
          <a:noFill/>
        </p:spPr>
      </p:pic>
      <p:pic>
        <p:nvPicPr>
          <p:cNvPr id="1044" name="Picture 20" descr="http://images.nationalgeographic.com/wpf/media-live/photos/000/007/cache/whale-shark_754_600x450.jpg"/>
          <p:cNvPicPr>
            <a:picLocks noChangeAspect="1" noChangeArrowheads="1"/>
          </p:cNvPicPr>
          <p:nvPr/>
        </p:nvPicPr>
        <p:blipFill>
          <a:blip r:embed="rId9" cstate="print"/>
          <a:srcRect t="9057" b="30566"/>
          <a:stretch>
            <a:fillRect/>
          </a:stretch>
        </p:blipFill>
        <p:spPr bwMode="auto">
          <a:xfrm>
            <a:off x="5778500" y="0"/>
            <a:ext cx="3365500" cy="1524000"/>
          </a:xfrm>
          <a:prstGeom prst="rect">
            <a:avLst/>
          </a:prstGeom>
          <a:noFill/>
        </p:spPr>
      </p:pic>
      <p:pic>
        <p:nvPicPr>
          <p:cNvPr id="1046" name="Picture 22" descr="http://www.interestingtopics.net/storage/picture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352800"/>
            <a:ext cx="3048000" cy="2101174"/>
          </a:xfrm>
          <a:prstGeom prst="rect">
            <a:avLst/>
          </a:prstGeom>
          <a:noFill/>
        </p:spPr>
      </p:pic>
      <p:pic>
        <p:nvPicPr>
          <p:cNvPr id="1048" name="Picture 24" descr="http://images.nationalgeographic.com/wpf/media-live/photos/000/058/cache/western-lowland-gorilla-posing_5877_600x450.jpg"/>
          <p:cNvPicPr>
            <a:picLocks noChangeAspect="1" noChangeArrowheads="1"/>
          </p:cNvPicPr>
          <p:nvPr/>
        </p:nvPicPr>
        <p:blipFill>
          <a:blip r:embed="rId11" cstate="print"/>
          <a:srcRect l="25664" t="7080" r="10619" b="7965"/>
          <a:stretch>
            <a:fillRect/>
          </a:stretch>
        </p:blipFill>
        <p:spPr bwMode="auto">
          <a:xfrm>
            <a:off x="7315200" y="3505200"/>
            <a:ext cx="1828800" cy="18288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5/59/Nice_Spong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5029201"/>
            <a:ext cx="3962400" cy="1828799"/>
          </a:xfrm>
          <a:prstGeom prst="rect">
            <a:avLst/>
          </a:prstGeom>
          <a:noFill/>
        </p:spPr>
      </p:pic>
      <p:pic>
        <p:nvPicPr>
          <p:cNvPr id="1026" name="Picture 2" descr="http://whyevolutionistrue.files.wordpress.com/2010/07/blue-ringed-octopus-1-1.jpg?w=4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362200"/>
            <a:ext cx="2850839" cy="203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2130425"/>
            <a:ext cx="44196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radley Hand ITC" pitchFamily="66" charset="0"/>
              </a:rPr>
              <a:t>Zoology</a:t>
            </a:r>
            <a:endParaRPr lang="en-US" sz="4000" b="1" dirty="0">
              <a:latin typeface="Bradley Hand ITC" pitchFamily="66" charset="0"/>
            </a:endParaRPr>
          </a:p>
        </p:txBody>
      </p:sp>
      <p:pic>
        <p:nvPicPr>
          <p:cNvPr id="1030" name="Picture 6" descr="http://www.pdphoto.org/jons/pictures2/snail_2_bg_11230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0"/>
            <a:ext cx="2299359" cy="172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Systematics (taxonomy)</a:t>
            </a:r>
            <a:b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The study of the kinds and diversity of organisms and of the evolutionary relationships among them.</a:t>
            </a:r>
          </a:p>
          <a:p>
            <a:endParaRPr lang="en-US" dirty="0" smtClean="0"/>
          </a:p>
          <a:p>
            <a:r>
              <a:rPr lang="en-US" dirty="0" smtClean="0"/>
              <a:t>These studies result in the description of new species and the organization of animals into groups (</a:t>
            </a:r>
            <a:r>
              <a:rPr lang="en-US" dirty="0" err="1" smtClean="0"/>
              <a:t>taxa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Domain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	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Kingdom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     </a:t>
            </a:r>
            <a:r>
              <a:rPr lang="en-US" sz="2400" b="1" dirty="0" smtClean="0">
                <a:solidFill>
                  <a:srgbClr val="FFC000"/>
                </a:solidFill>
                <a:latin typeface="Comic Sans MS" pitchFamily="66" charset="0"/>
              </a:rPr>
              <a:t>Phylum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    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Class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         </a:t>
            </a:r>
            <a:r>
              <a:rPr lang="en-US" sz="2400" b="1" dirty="0" smtClean="0">
                <a:solidFill>
                  <a:srgbClr val="92D050"/>
                </a:solidFill>
                <a:latin typeface="Comic Sans MS" pitchFamily="66" charset="0"/>
              </a:rPr>
              <a:t>Order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		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Family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		    </a:t>
            </a:r>
            <a:r>
              <a:rPr lang="en-US" sz="2400" b="1" dirty="0" smtClean="0">
                <a:solidFill>
                  <a:srgbClr val="00B0F0"/>
                </a:solidFill>
                <a:latin typeface="Comic Sans MS" pitchFamily="66" charset="0"/>
              </a:rPr>
              <a:t>Genus</a:t>
            </a:r>
          </a:p>
          <a:p>
            <a:pPr>
              <a:buNone/>
            </a:pPr>
            <a:r>
              <a:rPr lang="en-US" sz="2400" b="1" dirty="0" smtClean="0">
                <a:latin typeface="Comic Sans MS" pitchFamily="66" charset="0"/>
              </a:rPr>
              <a:t>					 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Species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omic Sans MS" pitchFamily="66" charset="0"/>
              </a:rPr>
              <a:t>Each level is based on relatedness.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For example, organisms in the same species are more closely </a:t>
            </a:r>
            <a:r>
              <a:rPr lang="en-US" sz="2400" b="1" smtClean="0">
                <a:solidFill>
                  <a:srgbClr val="7030A0"/>
                </a:solidFill>
                <a:latin typeface="Comic Sans MS" pitchFamily="66" charset="0"/>
              </a:rPr>
              <a:t>related than 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organisms that are in the same genus.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Two word naming system</a:t>
            </a:r>
          </a:p>
          <a:p>
            <a:r>
              <a:rPr lang="en-US" dirty="0" smtClean="0"/>
              <a:t>First part</a:t>
            </a:r>
          </a:p>
          <a:p>
            <a:pPr lvl="1"/>
            <a:r>
              <a:rPr lang="en-US" dirty="0" smtClean="0"/>
              <a:t>Genus</a:t>
            </a:r>
          </a:p>
          <a:p>
            <a:pPr lvl="1"/>
            <a:r>
              <a:rPr lang="en-US" dirty="0" smtClean="0"/>
              <a:t>Always Capitalized</a:t>
            </a:r>
          </a:p>
          <a:p>
            <a:r>
              <a:rPr lang="en-US" dirty="0" smtClean="0"/>
              <a:t>Second part</a:t>
            </a:r>
          </a:p>
          <a:p>
            <a:pPr lvl="1"/>
            <a:r>
              <a:rPr lang="en-US" dirty="0" smtClean="0"/>
              <a:t>Species</a:t>
            </a:r>
          </a:p>
          <a:p>
            <a:pPr lvl="1"/>
            <a:r>
              <a:rPr lang="en-US" dirty="0" smtClean="0"/>
              <a:t>Always lowercased</a:t>
            </a:r>
          </a:p>
          <a:p>
            <a:r>
              <a:rPr lang="en-US" dirty="0" smtClean="0"/>
              <a:t>Name is underlined or italicized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1905000" y="1524000"/>
            <a:ext cx="38862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0" i="1" dirty="0" smtClean="0">
                <a:solidFill>
                  <a:srgbClr val="00B0F0"/>
                </a:solidFill>
                <a:latin typeface="Comic Sans MS" pitchFamily="66" charset="0"/>
              </a:rPr>
              <a:t>Ribosomal RNA</a:t>
            </a:r>
            <a:r>
              <a:rPr lang="en-US" sz="3000" b="0" dirty="0" smtClean="0">
                <a:solidFill>
                  <a:srgbClr val="00B0F0"/>
                </a:solidFill>
                <a:latin typeface="Comic Sans MS" pitchFamily="66" charset="0"/>
              </a:rPr>
              <a:t> studies elude to 3 major evolutionary lineages.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3000" b="0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0" dirty="0" smtClean="0">
                <a:solidFill>
                  <a:srgbClr val="00B0F0"/>
                </a:solidFill>
                <a:latin typeface="Comic Sans MS" pitchFamily="66" charset="0"/>
              </a:rPr>
              <a:t>Each of these lineages is called a </a:t>
            </a:r>
            <a:r>
              <a:rPr lang="en-US" sz="3000" b="0" u="sng" dirty="0" smtClean="0">
                <a:solidFill>
                  <a:srgbClr val="00B0F0"/>
                </a:solidFill>
                <a:latin typeface="Comic Sans MS" pitchFamily="66" charset="0"/>
              </a:rPr>
              <a:t>Domain</a:t>
            </a:r>
            <a:r>
              <a:rPr lang="en-US" sz="3000" b="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 b="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b="0" dirty="0" smtClean="0">
                <a:solidFill>
                  <a:srgbClr val="00B0F0"/>
                </a:solidFill>
                <a:latin typeface="Comic Sans MS" pitchFamily="66" charset="0"/>
              </a:rPr>
              <a:t>Domains supersede Kingdoms as the broadest taxonomic grouping.</a:t>
            </a:r>
            <a:endParaRPr lang="en-US" sz="3000" b="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600" b="0" dirty="0" smtClean="0">
              <a:solidFill>
                <a:schemeClr val="tx2"/>
              </a:solidFill>
            </a:endParaRPr>
          </a:p>
        </p:txBody>
      </p:sp>
      <p:pic>
        <p:nvPicPr>
          <p:cNvPr id="10" name="Picture 3" descr="threedomain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800600" y="1828800"/>
            <a:ext cx="4469438" cy="373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F01080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52400"/>
            <a:ext cx="80518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dirty="0" smtClean="0"/>
              <a:t>Animal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Goal: Arrange animals into groups that reflect evolutionary relationships</a:t>
            </a: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Ideally…they should include a single ancestral species and all of its descendants.</a:t>
            </a:r>
          </a:p>
          <a:p>
            <a:pPr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Monophyletic group</a:t>
            </a:r>
            <a:endParaRPr lang="en-US" sz="2800" b="1" dirty="0"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pic>
        <p:nvPicPr>
          <p:cNvPr id="6148" name="Picture 4" descr="http://www.mhhe.com/biosci/pae/zoology/cladogram/graphics/monophy.gif"/>
          <p:cNvPicPr>
            <a:picLocks noChangeAspect="1" noChangeArrowheads="1"/>
          </p:cNvPicPr>
          <p:nvPr/>
        </p:nvPicPr>
        <p:blipFill>
          <a:blip r:embed="rId7" cstate="print"/>
          <a:srcRect b="11765"/>
          <a:stretch>
            <a:fillRect/>
          </a:stretch>
        </p:blipFill>
        <p:spPr bwMode="auto">
          <a:xfrm>
            <a:off x="4572000" y="38862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/>
              <a:t>Animal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Evolutionary </a:t>
            </a:r>
            <a:r>
              <a:rPr lang="en-US" sz="2800" b="1" dirty="0" smtClean="0">
                <a:latin typeface="Comic Sans MS" pitchFamily="66" charset="0"/>
              </a:rPr>
              <a:t>Systematics </a:t>
            </a:r>
            <a:r>
              <a:rPr lang="en-US" sz="2800" dirty="0" smtClean="0">
                <a:latin typeface="Comic Sans MS" pitchFamily="66" charset="0"/>
              </a:rPr>
              <a:t>(physical characteristics)</a:t>
            </a:r>
            <a:endParaRPr lang="en-US" sz="2800" dirty="0" smtClean="0">
              <a:latin typeface="Comic Sans MS" pitchFamily="66" charset="0"/>
            </a:endParaRPr>
          </a:p>
          <a:p>
            <a:pPr lvl="1"/>
            <a:r>
              <a:rPr lang="en-US" sz="2400" b="1" dirty="0" smtClean="0">
                <a:latin typeface="Comic Sans MS" pitchFamily="66" charset="0"/>
              </a:rPr>
              <a:t>Assume that organisms closely related to an ancestor will resemble that ancestor more closely than they resemble distantly related organisms.</a:t>
            </a:r>
          </a:p>
          <a:p>
            <a:pPr lvl="1"/>
            <a:endParaRPr lang="en-US" sz="2400" b="1" dirty="0" smtClean="0">
              <a:latin typeface="Comic Sans MS" pitchFamily="66" charset="0"/>
            </a:endParaRPr>
          </a:p>
          <a:p>
            <a:r>
              <a:rPr lang="en-US" sz="2800" b="1" dirty="0" err="1" smtClean="0">
                <a:latin typeface="Comic Sans MS" pitchFamily="66" charset="0"/>
              </a:rPr>
              <a:t>Phylogenetic</a:t>
            </a:r>
            <a:r>
              <a:rPr lang="en-US" sz="2800" b="1" dirty="0" smtClean="0">
                <a:latin typeface="Comic Sans MS" pitchFamily="66" charset="0"/>
              </a:rPr>
              <a:t> Systematics (</a:t>
            </a:r>
            <a:r>
              <a:rPr lang="en-US" sz="2800" b="1" dirty="0" err="1" smtClean="0">
                <a:latin typeface="Comic Sans MS" pitchFamily="66" charset="0"/>
              </a:rPr>
              <a:t>cladistics</a:t>
            </a:r>
            <a:r>
              <a:rPr lang="en-US" sz="2800" b="1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sz="2400" b="1" dirty="0" smtClean="0">
                <a:latin typeface="Comic Sans MS" pitchFamily="66" charset="0"/>
              </a:rPr>
              <a:t>Very similar to evolutionary </a:t>
            </a:r>
            <a:r>
              <a:rPr lang="en-US" sz="2400" b="1" dirty="0" err="1" smtClean="0">
                <a:latin typeface="Comic Sans MS" pitchFamily="66" charset="0"/>
              </a:rPr>
              <a:t>systematics</a:t>
            </a:r>
            <a:r>
              <a:rPr lang="en-US" sz="2400" b="1" dirty="0" smtClean="0">
                <a:latin typeface="Comic Sans MS" pitchFamily="66" charset="0"/>
              </a:rPr>
              <a:t>, but </a:t>
            </a:r>
            <a:r>
              <a:rPr lang="en-US" sz="2400" b="1" dirty="0" err="1" smtClean="0">
                <a:latin typeface="Comic Sans MS" pitchFamily="66" charset="0"/>
              </a:rPr>
              <a:t>cladists</a:t>
            </a:r>
            <a:r>
              <a:rPr lang="en-US" sz="2400" b="1" dirty="0" smtClean="0">
                <a:latin typeface="Comic Sans MS" pitchFamily="66" charset="0"/>
              </a:rPr>
              <a:t> use more “scientific” measures to show relationships.</a:t>
            </a:r>
            <a:endParaRPr lang="en-US" sz="2400" b="1" dirty="0"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learn some long words….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Comic Sans MS" pitchFamily="66" charset="0"/>
              </a:rPr>
              <a:t>Symplesiomorphies</a:t>
            </a:r>
            <a:r>
              <a:rPr lang="en-US" sz="2800" dirty="0" smtClean="0">
                <a:latin typeface="Comic Sans MS" pitchFamily="66" charset="0"/>
              </a:rPr>
              <a:t>: common characters that all members of a group have.</a:t>
            </a:r>
          </a:p>
          <a:p>
            <a:r>
              <a:rPr lang="en-US" sz="2800" b="1" dirty="0" err="1" smtClean="0">
                <a:solidFill>
                  <a:srgbClr val="00B0F0"/>
                </a:solidFill>
                <a:latin typeface="Comic Sans MS" pitchFamily="66" charset="0"/>
              </a:rPr>
              <a:t>Outgroup</a:t>
            </a:r>
            <a:r>
              <a:rPr lang="en-US" sz="2800" b="1" dirty="0" smtClean="0">
                <a:latin typeface="Comic Sans MS" pitchFamily="66" charset="0"/>
              </a:rPr>
              <a:t>: </a:t>
            </a:r>
            <a:r>
              <a:rPr lang="en-US" sz="2800" dirty="0" smtClean="0">
                <a:latin typeface="Comic Sans MS" pitchFamily="66" charset="0"/>
              </a:rPr>
              <a:t>a group that shares an ancestral character, but does not share any of the new characters.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Derived characters (</a:t>
            </a:r>
            <a:r>
              <a:rPr lang="en-US" sz="2800" b="1" dirty="0" err="1" smtClean="0">
                <a:solidFill>
                  <a:srgbClr val="00B0F0"/>
                </a:solidFill>
                <a:latin typeface="Comic Sans MS" pitchFamily="66" charset="0"/>
              </a:rPr>
              <a:t>synapomorphies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):  </a:t>
            </a:r>
            <a:r>
              <a:rPr lang="en-US" sz="2800" dirty="0" smtClean="0">
                <a:latin typeface="Comic Sans MS" pitchFamily="66" charset="0"/>
              </a:rPr>
              <a:t>characters that have arisen since common ancestry with the </a:t>
            </a:r>
            <a:r>
              <a:rPr lang="en-US" sz="2800" dirty="0" err="1" smtClean="0">
                <a:latin typeface="Comic Sans MS" pitchFamily="66" charset="0"/>
              </a:rPr>
              <a:t>outgroup</a:t>
            </a:r>
            <a:endParaRPr lang="en-US" sz="2800" dirty="0" smtClean="0"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6629400" y="1295400"/>
            <a:ext cx="2514600" cy="203132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b="1" dirty="0" smtClean="0"/>
              <a:t>Individual </a:t>
            </a:r>
            <a:r>
              <a:rPr lang="en-US" b="1" dirty="0" err="1" smtClean="0"/>
              <a:t>Clade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92162"/>
          </a:xfrm>
        </p:spPr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Cladogram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grpSp>
        <p:nvGrpSpPr>
          <p:cNvPr id="40" name="Group 39"/>
          <p:cNvGrpSpPr/>
          <p:nvPr/>
        </p:nvGrpSpPr>
        <p:grpSpPr>
          <a:xfrm>
            <a:off x="2362200" y="1371600"/>
            <a:ext cx="6781800" cy="4648200"/>
            <a:chOff x="2362200" y="1371600"/>
            <a:chExt cx="6781800" cy="4648200"/>
          </a:xfrm>
        </p:grpSpPr>
        <p:cxnSp>
          <p:nvCxnSpPr>
            <p:cNvPr id="16" name="Straight Connector 15"/>
            <p:cNvCxnSpPr/>
            <p:nvPr/>
          </p:nvCxnSpPr>
          <p:spPr>
            <a:xfrm rot="5400000" flipH="1" flipV="1">
              <a:off x="6286500" y="2400300"/>
              <a:ext cx="129540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763000" y="144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95800" y="144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2362200" y="1842981"/>
              <a:ext cx="6477000" cy="403084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815438" y="3739851"/>
              <a:ext cx="3793740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3333805" y="3147079"/>
              <a:ext cx="2608196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3721805" y="1796282"/>
              <a:ext cx="869399" cy="962797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14600" y="5791200"/>
              <a:ext cx="460289" cy="3594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762632" y="5004431"/>
              <a:ext cx="52516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91200" y="3733800"/>
              <a:ext cx="597243" cy="605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613822" y="2633344"/>
              <a:ext cx="52516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934200" y="2286000"/>
              <a:ext cx="52516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637903" y="3344670"/>
              <a:ext cx="52516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37903" y="2317199"/>
              <a:ext cx="52516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675105" y="2317199"/>
              <a:ext cx="525162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138984" y="2396235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63065" y="2080090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00800" y="3581400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7795" y="4846359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67600" y="2057400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81800" y="1371600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0051" y="1447800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37254" y="1447800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74889" y="5636721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37470" y="2080090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63065" y="3107561"/>
              <a:ext cx="437635" cy="38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528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Character A: </a:t>
            </a:r>
            <a:r>
              <a:rPr lang="en-US" b="1" dirty="0" err="1" smtClean="0"/>
              <a:t>Symplesiomorphy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209800" y="106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Outgroup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choolworkhelper.net/wp-content/uploads/2010/12/clad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74691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whenwegetthere.com/tourist_attraction_images/land_tourist_attractions/butterfly_watching/butterfly_wat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3276600"/>
            <a:ext cx="291465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391400" cy="1143000"/>
          </a:xfrm>
        </p:spPr>
        <p:txBody>
          <a:bodyPr/>
          <a:lstStyle/>
          <a:p>
            <a:r>
              <a:rPr lang="en-US" dirty="0" smtClean="0"/>
              <a:t>Zoology: The study of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r>
              <a:rPr lang="en-US" dirty="0" smtClean="0"/>
              <a:t>Entomology</a:t>
            </a:r>
          </a:p>
          <a:p>
            <a:r>
              <a:rPr lang="en-US" dirty="0" smtClean="0"/>
              <a:t>Herpetology</a:t>
            </a:r>
          </a:p>
          <a:p>
            <a:r>
              <a:rPr lang="en-US" dirty="0" smtClean="0"/>
              <a:t>Ichthyology</a:t>
            </a:r>
          </a:p>
          <a:p>
            <a:r>
              <a:rPr lang="en-US" dirty="0" err="1" smtClean="0"/>
              <a:t>Mammalogy</a:t>
            </a:r>
            <a:endParaRPr lang="en-US" dirty="0" smtClean="0"/>
          </a:p>
          <a:p>
            <a:r>
              <a:rPr lang="en-US" dirty="0" smtClean="0"/>
              <a:t>Ornithology</a:t>
            </a:r>
          </a:p>
          <a:p>
            <a:r>
              <a:rPr lang="en-US" dirty="0" err="1" smtClean="0"/>
              <a:t>Protozoology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7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pic>
        <p:nvPicPr>
          <p:cNvPr id="10242" name="Picture 2" descr="http://images.fineartamerica.com/images-medium/bee-on-flower-amy-fo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66800"/>
            <a:ext cx="2372302" cy="2971800"/>
          </a:xfrm>
          <a:prstGeom prst="rect">
            <a:avLst/>
          </a:prstGeom>
          <a:noFill/>
        </p:spPr>
      </p:pic>
      <p:pic>
        <p:nvPicPr>
          <p:cNvPr id="10246" name="Picture 6" descr="http://www.crystalkiss.com/wp-content/uploads/2009/10/GiantAfricanBullfro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1447800"/>
            <a:ext cx="4048125" cy="2695575"/>
          </a:xfrm>
          <a:prstGeom prst="rect">
            <a:avLst/>
          </a:prstGeom>
          <a:noFill/>
        </p:spPr>
      </p:pic>
      <p:pic>
        <p:nvPicPr>
          <p:cNvPr id="10248" name="Picture 8" descr="http://images.nationalgeographic.com/wpf/media-live/photos/000/002/cache/american-crocodile_219_600x4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3429000"/>
            <a:ext cx="3886200" cy="2914650"/>
          </a:xfrm>
          <a:prstGeom prst="rect">
            <a:avLst/>
          </a:prstGeom>
          <a:noFill/>
        </p:spPr>
      </p:pic>
      <p:pic>
        <p:nvPicPr>
          <p:cNvPr id="10250" name="Picture 10" descr="cichlid fis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3886200"/>
            <a:ext cx="3876675" cy="2667000"/>
          </a:xfrm>
          <a:prstGeom prst="rect">
            <a:avLst/>
          </a:prstGeom>
          <a:noFill/>
        </p:spPr>
      </p:pic>
      <p:pic>
        <p:nvPicPr>
          <p:cNvPr id="10252" name="Picture 12" descr="http://www.sharkdiving.us/images/hammerhead/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533400"/>
            <a:ext cx="4610100" cy="3505200"/>
          </a:xfrm>
          <a:prstGeom prst="rect">
            <a:avLst/>
          </a:prstGeom>
          <a:noFill/>
        </p:spPr>
      </p:pic>
      <p:pic>
        <p:nvPicPr>
          <p:cNvPr id="10254" name="Picture 14" descr="http://www.thealmightyguru.com/Halloween/Monsters/Images/Bat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14900" y="0"/>
            <a:ext cx="4229100" cy="2819400"/>
          </a:xfrm>
          <a:prstGeom prst="rect">
            <a:avLst/>
          </a:prstGeom>
          <a:noFill/>
        </p:spPr>
      </p:pic>
      <p:pic>
        <p:nvPicPr>
          <p:cNvPr id="10256" name="Picture 16" descr="http://www.uganda-tours.com/images/gorilla1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603500" cy="3481982"/>
          </a:xfrm>
          <a:prstGeom prst="rect">
            <a:avLst/>
          </a:prstGeom>
          <a:noFill/>
        </p:spPr>
      </p:pic>
      <p:pic>
        <p:nvPicPr>
          <p:cNvPr id="10258" name="Picture 18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114800"/>
            <a:ext cx="3657600" cy="2743200"/>
          </a:xfrm>
          <a:prstGeom prst="rect">
            <a:avLst/>
          </a:prstGeom>
          <a:noFill/>
        </p:spPr>
      </p:pic>
      <p:pic>
        <p:nvPicPr>
          <p:cNvPr id="10260" name="Picture 20" descr="http://www.itsnature.org/Sea/images/article-images/orca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57800" y="3974440"/>
            <a:ext cx="3886200" cy="2883560"/>
          </a:xfrm>
          <a:prstGeom prst="rect">
            <a:avLst/>
          </a:prstGeom>
          <a:noFill/>
        </p:spPr>
      </p:pic>
      <p:pic>
        <p:nvPicPr>
          <p:cNvPr id="10262" name="Picture 22" descr="http://www.funny-potato.com/images/animals/birds/pictures-birds/bird-pictur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5000" y="1265812"/>
            <a:ext cx="3429000" cy="534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 of Organization</a:t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b="1" dirty="0" smtClean="0">
                <a:solidFill>
                  <a:srgbClr val="00B0F0"/>
                </a:solidFill>
              </a:rPr>
              <a:t>Symmetry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Asymmetry: absence of a central point or axis around which body parts are equally distributed.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Ex: 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Sponges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pic>
        <p:nvPicPr>
          <p:cNvPr id="57346" name="Picture 2" descr="http://www.messersmith.name/wordpress/wp-content/uploads/2010/01/red_encrusting_sponge_monanchora_barbadensis_IMG_45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124200"/>
            <a:ext cx="4749621" cy="3172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Radial Symmetry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Arrangement of body parts such that any plane passing through the central oral/</a:t>
            </a:r>
            <a:r>
              <a:rPr lang="en-US" sz="2400" dirty="0" err="1" smtClean="0">
                <a:latin typeface="Comic Sans MS" pitchFamily="66" charset="0"/>
              </a:rPr>
              <a:t>aboral</a:t>
            </a:r>
            <a:r>
              <a:rPr lang="en-US" sz="2400" dirty="0" smtClean="0">
                <a:latin typeface="Comic Sans MS" pitchFamily="66" charset="0"/>
              </a:rPr>
              <a:t> axis divides the animal into mirror images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Paired arrangement of structures is called </a:t>
            </a:r>
            <a:r>
              <a:rPr lang="en-US" sz="2400" dirty="0" err="1" smtClean="0">
                <a:latin typeface="Comic Sans MS" pitchFamily="66" charset="0"/>
              </a:rPr>
              <a:t>biradial</a:t>
            </a:r>
            <a:r>
              <a:rPr lang="en-US" sz="2400" dirty="0" smtClean="0">
                <a:latin typeface="Comic Sans MS" pitchFamily="66" charset="0"/>
              </a:rPr>
              <a:t> symmetry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 of Organization</a:t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b="1" dirty="0" smtClean="0">
                <a:solidFill>
                  <a:srgbClr val="00B0F0"/>
                </a:solidFill>
              </a:rPr>
              <a:t>Symmetry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6322" name="Picture 2" descr="http://www.pirx.com/gallery/albums/cnidarians/gsp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343400"/>
            <a:ext cx="3111500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www.historyforkids.org/scienceforkids/math/geometry/pictures/butterf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69664"/>
            <a:ext cx="2743200" cy="268833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Bilateral symmetry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Arrangement of body parts such that a single plane divides the animal into left/right mirror images.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Characteristic of swimming, crawling, or active animals.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Complex sensory structures </a:t>
            </a:r>
          </a:p>
          <a:p>
            <a:pPr lvl="1">
              <a:buNone/>
            </a:pPr>
            <a:r>
              <a:rPr lang="en-US" sz="2400" dirty="0" smtClean="0">
                <a:latin typeface="Comic Sans MS" pitchFamily="66" charset="0"/>
              </a:rPr>
              <a:t>are usually at one end of the</a:t>
            </a:r>
          </a:p>
          <a:p>
            <a:pPr lvl="1">
              <a:buNone/>
            </a:pPr>
            <a:r>
              <a:rPr lang="en-US" sz="2400" dirty="0" smtClean="0">
                <a:latin typeface="Comic Sans MS" pitchFamily="66" charset="0"/>
              </a:rPr>
              <a:t>organism…resulting in the </a:t>
            </a:r>
          </a:p>
          <a:p>
            <a:pPr lvl="1">
              <a:buNone/>
            </a:pPr>
            <a:r>
              <a:rPr lang="en-US" sz="2400" dirty="0" smtClean="0">
                <a:latin typeface="Comic Sans MS" pitchFamily="66" charset="0"/>
              </a:rPr>
              <a:t>formation of a distinct </a:t>
            </a:r>
          </a:p>
          <a:p>
            <a:pPr lvl="1">
              <a:buNone/>
            </a:pPr>
            <a:r>
              <a:rPr lang="en-US" sz="2400" dirty="0" smtClean="0">
                <a:latin typeface="Comic Sans MS" pitchFamily="66" charset="0"/>
              </a:rPr>
              <a:t>head (</a:t>
            </a:r>
            <a:r>
              <a:rPr lang="en-US" sz="2400" dirty="0" err="1" smtClean="0">
                <a:latin typeface="Comic Sans MS" pitchFamily="66" charset="0"/>
              </a:rPr>
              <a:t>cephalization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7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 of Organization</a:t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b="1" dirty="0" smtClean="0">
                <a:solidFill>
                  <a:srgbClr val="00B0F0"/>
                </a:solidFill>
              </a:rPr>
              <a:t>Symmetry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Comic Sans MS" pitchFamily="66" charset="0"/>
              </a:rPr>
              <a:t>Diploblastic</a:t>
            </a: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 organization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Tissue level of organization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Body parts are organized  from two embryonic tissue layers (endoderm and ectoderm)</a:t>
            </a:r>
          </a:p>
          <a:p>
            <a:pPr lvl="1"/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Ectoderm:</a:t>
            </a:r>
            <a:r>
              <a:rPr lang="en-US" sz="2400" dirty="0" smtClean="0">
                <a:latin typeface="Comic Sans MS" pitchFamily="66" charset="0"/>
              </a:rPr>
              <a:t> gives rise to the epidermis</a:t>
            </a:r>
          </a:p>
          <a:p>
            <a:pPr lvl="1"/>
            <a:r>
              <a:rPr lang="en-US" sz="2400" dirty="0" err="1" smtClean="0">
                <a:latin typeface="Comic Sans MS" pitchFamily="66" charset="0"/>
              </a:rPr>
              <a:t>Mesoglea</a:t>
            </a:r>
            <a:r>
              <a:rPr lang="en-US" sz="2400" dirty="0" smtClean="0">
                <a:latin typeface="Comic Sans MS" pitchFamily="66" charset="0"/>
              </a:rPr>
              <a:t>: between each layer (no cells)</a:t>
            </a:r>
          </a:p>
          <a:p>
            <a:pPr lvl="1"/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Endoderm:</a:t>
            </a:r>
            <a:r>
              <a:rPr lang="en-US" sz="2400" dirty="0" smtClean="0">
                <a:latin typeface="Comic Sans MS" pitchFamily="66" charset="0"/>
              </a:rPr>
              <a:t> gives rise to the </a:t>
            </a:r>
            <a:r>
              <a:rPr lang="en-US" sz="2400" dirty="0" err="1" smtClean="0">
                <a:latin typeface="Comic Sans MS" pitchFamily="66" charset="0"/>
              </a:rPr>
              <a:t>gastrodermis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Both are interdependent 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Cnidarians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 of Organization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solidFill>
                  <a:srgbClr val="00B0F0"/>
                </a:solidFill>
              </a:rPr>
              <a:t>Germ Layers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4274" name="Picture 2" descr="http://www.funny-potato.com/images/animals/jellyfish/jellyfis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953000"/>
            <a:ext cx="2590800" cy="173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480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Triploblastic Organization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Tissues are derived from 3 germ layers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Organ system level of organization</a:t>
            </a:r>
          </a:p>
          <a:p>
            <a:pPr lvl="1"/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Endoderm and Ectoderm</a:t>
            </a:r>
          </a:p>
          <a:p>
            <a:pPr lvl="1"/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Mesoderm (middle layer)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Gives rise to supportive, contractile, and blood cells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Organized into subgroups based on presence or absence of body cavity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Patterns of Organization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solidFill>
                  <a:srgbClr val="00B0F0"/>
                </a:solidFill>
              </a:rPr>
              <a:t>Germ Layers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Triploblastic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Body Cavities (COELOM)</a:t>
            </a:r>
          </a:p>
          <a:p>
            <a:r>
              <a:rPr lang="en-US" sz="2400" dirty="0" smtClean="0">
                <a:latin typeface="Comic Sans MS" pitchFamily="66" charset="0"/>
              </a:rPr>
              <a:t>Fluid filled space in which internal organs can be suspended and separated from the body wall.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Provides more room for organ development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Provides more surface area for diffusion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Provides an area for storage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Acts as a hydrostatic skeleton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Vehicle for wastes and reproductive products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Facilitates increased body size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315200" cy="5334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Acoelomate</a:t>
            </a:r>
            <a:endParaRPr lang="en-US" sz="28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No fluid filled cavity, diffusion across membrane</a:t>
            </a:r>
          </a:p>
          <a:p>
            <a:r>
              <a:rPr lang="en-US" sz="2800" dirty="0" err="1" smtClean="0">
                <a:latin typeface="Comic Sans MS" pitchFamily="66" charset="0"/>
              </a:rPr>
              <a:t>Pseudocoelomate</a:t>
            </a:r>
            <a:endParaRPr lang="en-US" sz="28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No membranes suspend organs in the cavity</a:t>
            </a:r>
          </a:p>
          <a:p>
            <a:r>
              <a:rPr lang="en-US" sz="2800" dirty="0" err="1" smtClean="0">
                <a:latin typeface="Comic Sans MS" pitchFamily="66" charset="0"/>
              </a:rPr>
              <a:t>Coelomate</a:t>
            </a:r>
            <a:r>
              <a:rPr lang="en-US" sz="2800" dirty="0" smtClean="0">
                <a:latin typeface="Comic Sans MS" pitchFamily="66" charset="0"/>
              </a:rPr>
              <a:t>: 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Organs are attached to each other, suspended while moving freely in the cavity.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57200" y="4267200"/>
            <a:ext cx="8305800" cy="2286000"/>
            <a:chOff x="838200" y="2209800"/>
            <a:chExt cx="8305800" cy="2286000"/>
          </a:xfrm>
        </p:grpSpPr>
        <p:pic>
          <p:nvPicPr>
            <p:cNvPr id="9" name="Picture 4" descr="bodcav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838200" y="2514600"/>
              <a:ext cx="2798763" cy="1668462"/>
            </a:xfrm>
            <a:prstGeom prst="rect">
              <a:avLst/>
            </a:prstGeom>
            <a:effectLst>
              <a:outerShdw dist="17961" dir="13500000" algn="ctr" rotWithShape="0">
                <a:srgbClr val="808080"/>
              </a:outerShdw>
            </a:effectLst>
          </p:spPr>
        </p:pic>
        <p:pic>
          <p:nvPicPr>
            <p:cNvPr id="10" name="Picture 5" descr="bodcav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962400" y="2286000"/>
              <a:ext cx="2420938" cy="2085975"/>
            </a:xfrm>
            <a:prstGeom prst="rect">
              <a:avLst/>
            </a:prstGeom>
            <a:effectLst>
              <a:outerShdw dist="17961" dir="13500000" algn="ctr" rotWithShape="0">
                <a:srgbClr val="808080"/>
              </a:outerShdw>
            </a:effectLst>
          </p:spPr>
        </p:pic>
        <p:pic>
          <p:nvPicPr>
            <p:cNvPr id="11" name="Picture 6" descr="bodcav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2209800"/>
              <a:ext cx="25908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oelo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 l="15555" t="26666" r="11111" b="2222"/>
          <a:stretch>
            <a:fillRect/>
          </a:stretch>
        </p:blipFill>
        <p:spPr bwMode="auto">
          <a:xfrm>
            <a:off x="304800" y="124704"/>
            <a:ext cx="8074109" cy="673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Cleavage Patterns and </a:t>
            </a:r>
            <a:br>
              <a:rPr lang="en-US" dirty="0" smtClean="0"/>
            </a:br>
            <a:r>
              <a:rPr lang="en-US" dirty="0" smtClean="0"/>
              <a:t>Coelom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Comic Sans MS" pitchFamily="66" charset="0"/>
              </a:rPr>
              <a:t>Protosomes</a:t>
            </a:r>
            <a:endParaRPr lang="en-US" sz="2800" dirty="0" smtClean="0">
              <a:latin typeface="Comic Sans MS" pitchFamily="66" charset="0"/>
            </a:endParaRPr>
          </a:p>
          <a:p>
            <a:pPr lvl="1"/>
            <a:r>
              <a:rPr lang="en-US" sz="2400" dirty="0" err="1" smtClean="0">
                <a:latin typeface="Comic Sans MS" pitchFamily="66" charset="0"/>
              </a:rPr>
              <a:t>Platyhelminthes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Nematoda</a:t>
            </a:r>
            <a:r>
              <a:rPr lang="en-US" sz="2400" dirty="0" smtClean="0">
                <a:latin typeface="Comic Sans MS" pitchFamily="66" charset="0"/>
              </a:rPr>
              <a:t>, Mollusca, </a:t>
            </a:r>
            <a:r>
              <a:rPr lang="en-US" sz="2400" dirty="0" err="1" smtClean="0">
                <a:latin typeface="Comic Sans MS" pitchFamily="66" charset="0"/>
              </a:rPr>
              <a:t>Annelida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dirty="0" err="1" smtClean="0">
                <a:latin typeface="Comic Sans MS" pitchFamily="66" charset="0"/>
              </a:rPr>
              <a:t>Arthropoda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Mouth forms from an </a:t>
            </a:r>
            <a:r>
              <a:rPr lang="en-US" sz="2400" dirty="0" err="1" smtClean="0">
                <a:latin typeface="Comic Sans MS" pitchFamily="66" charset="0"/>
              </a:rPr>
              <a:t>embyronic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blastophore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dirty="0" err="1" smtClean="0">
                <a:latin typeface="Comic Sans MS" pitchFamily="66" charset="0"/>
              </a:rPr>
              <a:t>Trochophore</a:t>
            </a:r>
            <a:r>
              <a:rPr lang="en-US" sz="2400" dirty="0" smtClean="0">
                <a:latin typeface="Comic Sans MS" pitchFamily="66" charset="0"/>
              </a:rPr>
              <a:t> larva</a:t>
            </a:r>
          </a:p>
          <a:p>
            <a:r>
              <a:rPr lang="en-US" sz="2800" dirty="0" err="1" smtClean="0">
                <a:latin typeface="Comic Sans MS" pitchFamily="66" charset="0"/>
              </a:rPr>
              <a:t>Deuterostome</a:t>
            </a:r>
            <a:endParaRPr lang="en-US" sz="28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Echinoderms and Chordates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Anus that forms from an embryonic </a:t>
            </a:r>
            <a:r>
              <a:rPr lang="en-US" sz="2400" dirty="0" err="1" smtClean="0">
                <a:latin typeface="Comic Sans MS" pitchFamily="66" charset="0"/>
              </a:rPr>
              <a:t>blastophore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No single kind of larval stage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endParaRPr lang="en-US" sz="2800" dirty="0" smtClean="0"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2239540" y="1752600"/>
            <a:ext cx="59900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Reproductive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Strategies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Diversity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Evolution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Change over time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Theory to explain the unity and diversity of life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Charles Darwin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First 2 billion years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Advantages: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parent (quick and easy)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Increase numbers quickly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Favorable in stable environment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Offspring identical (clones)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Slow evolution/ less diversity (extinction)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" name="Picture 6" descr="asex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143000"/>
            <a:ext cx="3048000" cy="2895600"/>
          </a:xfrm>
          <a:noFill/>
        </p:spPr>
      </p:pic>
      <p:sp>
        <p:nvSpPr>
          <p:cNvPr id="3076" name="WordArt 10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92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Asexual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Division into two or more</a:t>
            </a:r>
          </a:p>
          <a:p>
            <a:r>
              <a:rPr lang="en-US" sz="2800" dirty="0" smtClean="0">
                <a:latin typeface="Comic Sans MS" pitchFamily="66" charset="0"/>
              </a:rPr>
              <a:t>Equal division is called binary fission</a:t>
            </a:r>
          </a:p>
          <a:p>
            <a:r>
              <a:rPr lang="en-US" sz="2800" dirty="0" smtClean="0">
                <a:latin typeface="Comic Sans MS" pitchFamily="66" charset="0"/>
              </a:rPr>
              <a:t>Can be along any plane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pic>
        <p:nvPicPr>
          <p:cNvPr id="15362" name="Picture 2" descr="http://www.ub.edu/planaria/fotoReg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886200"/>
            <a:ext cx="6159500" cy="2762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Group of cells on parent develops into new individual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pic>
        <p:nvPicPr>
          <p:cNvPr id="13314" name="Picture 2" descr="http://www.labtechindia.net/product/Biology/bl-8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3048000"/>
            <a:ext cx="5898055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81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Fragmentation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A body part is lost and then regenerates into a new organism</a:t>
            </a:r>
          </a:p>
        </p:txBody>
      </p:sp>
      <p:pic>
        <p:nvPicPr>
          <p:cNvPr id="11266" name="Picture 2" descr="http://www.madreporite.com/science/linck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991100" cy="3429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http://s2.hubimg.com/u/1225713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971800"/>
            <a:ext cx="4953000" cy="3714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brucefong.files.wordpress.com/2011/05/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861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Parthenogenesis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“Virgin Birth”</a:t>
            </a:r>
          </a:p>
          <a:p>
            <a:r>
              <a:rPr lang="en-US" sz="2800" dirty="0" smtClean="0">
                <a:latin typeface="Comic Sans MS" pitchFamily="66" charset="0"/>
              </a:rPr>
              <a:t>Egg develops without fertilization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Some diploid, some are haploid</a:t>
            </a:r>
          </a:p>
          <a:p>
            <a:r>
              <a:rPr lang="en-US" sz="2800" dirty="0" smtClean="0">
                <a:latin typeface="Comic Sans MS" pitchFamily="66" charset="0"/>
              </a:rPr>
              <a:t>Uncommon, but it does play an important role in social organisms</a:t>
            </a:r>
          </a:p>
          <a:p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9218" name="Picture 2" descr="http://www.nature.com/nature/journal/v443/n7114/images/443919a-i1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419600"/>
            <a:ext cx="3429000" cy="226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Gametes produced (sperm and ova)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Advantages: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Genetic diversity (withstand environmental pressure)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Complicated-- time, energy requirement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“Cost of meiosis”-- only half genes passed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Wastage in the production of males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70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Sexual Reproduction</a:t>
            </a:r>
          </a:p>
        </p:txBody>
      </p:sp>
      <p:pic>
        <p:nvPicPr>
          <p:cNvPr id="8197" name="Picture 6" descr="fertiliz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371600"/>
            <a:ext cx="1600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male-l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18518"/>
          <a:stretch>
            <a:fillRect/>
          </a:stretch>
        </p:blipFill>
        <p:spPr>
          <a:xfrm>
            <a:off x="7315200" y="5257800"/>
            <a:ext cx="1828800" cy="160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oceanicresearch.org/jpegs/spawning_spo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28575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6" name="Picture 8" descr="http://www.bioexploration.org/ibex-photo-gallery/Kamchatka/large-photo/05-Kamchatka-salmon-spaw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343400"/>
            <a:ext cx="3328988" cy="2219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4" name="Picture 6" descr="http://www.seymoursalmon.com/images/lifecycle/eg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9942" y="2209800"/>
            <a:ext cx="3356658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External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Releasing gametes into the water</a:t>
            </a:r>
          </a:p>
        </p:txBody>
      </p:sp>
      <p:pic>
        <p:nvPicPr>
          <p:cNvPr id="7170" name="Picture 2" descr="http://faculty.uca.edu/johnc/ExternalFertiliz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0488" y="4038600"/>
            <a:ext cx="3711587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Internal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6858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Transfer of sperm from male to female</a:t>
            </a:r>
          </a:p>
          <a:p>
            <a:r>
              <a:rPr lang="en-US" sz="2800" dirty="0" smtClean="0">
                <a:latin typeface="Comic Sans MS" pitchFamily="66" charset="0"/>
              </a:rPr>
              <a:t>May use </a:t>
            </a:r>
            <a:r>
              <a:rPr lang="en-US" sz="2800" dirty="0" err="1" smtClean="0">
                <a:latin typeface="Comic Sans MS" pitchFamily="66" charset="0"/>
              </a:rPr>
              <a:t>spermatophores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10" name="Picture 13" descr="0901_greyheadsmating"/>
          <p:cNvPicPr>
            <a:picLocks noChangeAspect="1" noChangeArrowheads="1"/>
          </p:cNvPicPr>
          <p:nvPr/>
        </p:nvPicPr>
        <p:blipFill>
          <a:blip r:embed="rId3" cstate="print"/>
          <a:srcRect l="18750"/>
          <a:stretch>
            <a:fillRect/>
          </a:stretch>
        </p:blipFill>
        <p:spPr>
          <a:xfrm>
            <a:off x="152400" y="3581400"/>
            <a:ext cx="2438400" cy="30800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2" descr="mat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91000"/>
            <a:ext cx="3251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9" descr="ma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62600" y="1828800"/>
            <a:ext cx="3276600" cy="218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 descr="9creoxylu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209800" y="3048000"/>
            <a:ext cx="3031898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629400" cy="1143000"/>
          </a:xfrm>
        </p:spPr>
        <p:txBody>
          <a:bodyPr/>
          <a:lstStyle/>
          <a:p>
            <a:r>
              <a:rPr lang="en-US" b="1" dirty="0" err="1" smtClean="0"/>
              <a:t>Monoecious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638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Hermaphroditic</a:t>
            </a:r>
          </a:p>
          <a:p>
            <a:r>
              <a:rPr lang="en-US" dirty="0" smtClean="0"/>
              <a:t>Has both functional parts (male and female)</a:t>
            </a:r>
          </a:p>
          <a:p>
            <a:r>
              <a:rPr lang="en-US" dirty="0" smtClean="0"/>
              <a:t>Most mate with other species…why?</a:t>
            </a:r>
          </a:p>
          <a:p>
            <a:r>
              <a:rPr lang="en-US" dirty="0" smtClean="0"/>
              <a:t>Some are sequential</a:t>
            </a:r>
          </a:p>
          <a:p>
            <a:pPr lvl="1"/>
            <a:r>
              <a:rPr lang="en-US" b="1" dirty="0" err="1" smtClean="0"/>
              <a:t>Protogynous</a:t>
            </a:r>
            <a:r>
              <a:rPr lang="en-US" b="1" dirty="0" smtClean="0"/>
              <a:t>:</a:t>
            </a:r>
            <a:r>
              <a:rPr lang="en-US" dirty="0" smtClean="0"/>
              <a:t> female first</a:t>
            </a:r>
          </a:p>
          <a:p>
            <a:pPr lvl="1"/>
            <a:r>
              <a:rPr lang="en-US" b="1" dirty="0" err="1" smtClean="0"/>
              <a:t>Protandrous</a:t>
            </a:r>
            <a:r>
              <a:rPr lang="en-US" b="1" dirty="0" smtClean="0"/>
              <a:t>:</a:t>
            </a:r>
            <a:r>
              <a:rPr lang="en-US" dirty="0" smtClean="0"/>
              <a:t> male first</a:t>
            </a:r>
          </a:p>
          <a:p>
            <a:pPr lvl="1"/>
            <a:r>
              <a:rPr lang="en-US" dirty="0" smtClean="0"/>
              <a:t>Happens when sex ratio changes (oysters) or in schools of fish (if dominant male is killed and female can change sex)</a:t>
            </a:r>
            <a:endParaRPr lang="en-US" dirty="0"/>
          </a:p>
        </p:txBody>
      </p:sp>
      <p:pic>
        <p:nvPicPr>
          <p:cNvPr id="97282" name="Picture 2" descr="http://www.marinebio.net/marinescience/03ecology/flimg/03506gos7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"/>
            <a:ext cx="1991970" cy="2654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7284" name="Picture 4" descr="http://www.noroblog.com/uploads/image/oyster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0"/>
            <a:ext cx="1993900" cy="2655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7286" name="Picture 6" descr="http://images.nationalgeographic.com/wpf/media-live/photos/000/005/cache/clown-fish_500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95800"/>
            <a:ext cx="2882900" cy="2162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Dioecious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sexes</a:t>
            </a:r>
          </a:p>
          <a:p>
            <a:endParaRPr lang="en-US" dirty="0"/>
          </a:p>
        </p:txBody>
      </p:sp>
      <p:pic>
        <p:nvPicPr>
          <p:cNvPr id="99330" name="Picture 2" descr="http://www.bangkokpost.com/media/content/20101019/193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3657600" cy="40818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9332" name="Picture 4" descr="http://dsc.discovery.com/news/2007/01/18/gallery/silverbacks_z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532" y="1752600"/>
            <a:ext cx="3297767" cy="4686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Darwin’s Theory </a:t>
            </a:r>
            <a:br>
              <a:rPr lang="en-US" dirty="0" smtClean="0"/>
            </a:br>
            <a:r>
              <a:rPr lang="en-US" dirty="0" smtClean="0"/>
              <a:t>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7010400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00B0F0"/>
                </a:solidFill>
                <a:latin typeface="Comic Sans MS" pitchFamily="66" charset="0"/>
              </a:rPr>
              <a:t>Variation</a:t>
            </a:r>
            <a:r>
              <a:rPr lang="en-US" sz="2600" dirty="0" smtClean="0">
                <a:latin typeface="Comic Sans MS" pitchFamily="66" charset="0"/>
              </a:rPr>
              <a:t> occurs among members of a species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latin typeface="Comic Sans MS" pitchFamily="66" charset="0"/>
              </a:rPr>
              <a:t>Competition for resources is due to overpopulation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solidFill>
                  <a:srgbClr val="00B0F0"/>
                </a:solidFill>
                <a:latin typeface="Comic Sans MS" pitchFamily="66" charset="0"/>
              </a:rPr>
              <a:t>Adaptation</a:t>
            </a:r>
            <a:r>
              <a:rPr lang="en-US" sz="2600" dirty="0" smtClean="0">
                <a:latin typeface="Comic Sans MS" pitchFamily="66" charset="0"/>
              </a:rPr>
              <a:t> enables survival and reproduction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latin typeface="Comic Sans MS" pitchFamily="66" charset="0"/>
              </a:rPr>
              <a:t>An increased proportion of individuals in succeeding generations have that </a:t>
            </a:r>
            <a:r>
              <a:rPr lang="en-US" sz="2600" dirty="0" smtClean="0">
                <a:solidFill>
                  <a:srgbClr val="00B0F0"/>
                </a:solidFill>
                <a:latin typeface="Comic Sans MS" pitchFamily="66" charset="0"/>
              </a:rPr>
              <a:t>adaptive characteristic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>
                <a:latin typeface="Comic Sans MS" pitchFamily="66" charset="0"/>
              </a:rPr>
              <a:t>The result is a </a:t>
            </a:r>
            <a:r>
              <a:rPr lang="en-US" sz="2600" dirty="0" smtClean="0">
                <a:solidFill>
                  <a:srgbClr val="00B0F0"/>
                </a:solidFill>
                <a:latin typeface="Comic Sans MS" pitchFamily="66" charset="0"/>
              </a:rPr>
              <a:t>population adapted to its local environment</a:t>
            </a:r>
            <a:endParaRPr lang="en-US" sz="2600" dirty="0"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 layers</a:t>
            </a:r>
          </a:p>
          <a:p>
            <a:r>
              <a:rPr lang="en-US" dirty="0" smtClean="0"/>
              <a:t>Offspring receive nourishment from the egg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810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Oviparous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5" descr="nestegg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98600" y="4419600"/>
            <a:ext cx="2692400" cy="2019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13" descr="eggs"/>
          <p:cNvPicPr>
            <a:picLocks noChangeAspect="1" noChangeArrowheads="1"/>
          </p:cNvPicPr>
          <p:nvPr/>
        </p:nvPicPr>
        <p:blipFill>
          <a:blip r:embed="rId4" cstate="print"/>
          <a:srcRect b="6122"/>
          <a:stretch>
            <a:fillRect/>
          </a:stretch>
        </p:blipFill>
        <p:spPr>
          <a:xfrm>
            <a:off x="228600" y="3124200"/>
            <a:ext cx="2514600" cy="20376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4" descr="Octopus Eg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85853" y="2819400"/>
            <a:ext cx="2658147" cy="2352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2" descr="http://gallery.nen.gov.uk/gallery_images/0711/0000/0192/turtle_eggs_m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114800" y="4038600"/>
            <a:ext cx="3347282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External fertilization</a:t>
            </a:r>
          </a:p>
          <a:p>
            <a:pPr eaLnBrk="1" hangingPunct="1">
              <a:defRPr/>
            </a:pPr>
            <a:r>
              <a:rPr lang="en-US" sz="4800" b="1" smtClean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Oviparous</a:t>
            </a:r>
          </a:p>
          <a:p>
            <a:pPr eaLnBrk="1" hangingPunct="1">
              <a:defRPr/>
            </a:pPr>
            <a:r>
              <a:rPr lang="en-US" sz="4800" b="1" smtClean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Millions of eggs (so that a few survive)</a:t>
            </a:r>
          </a:p>
          <a:p>
            <a:pPr eaLnBrk="1" hangingPunct="1">
              <a:defRPr/>
            </a:pPr>
            <a:endParaRPr lang="en-US" sz="4800" b="1" smtClean="0">
              <a:solidFill>
                <a:srgbClr val="DDDD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365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External fertilization- usually require water</a:t>
            </a:r>
          </a:p>
          <a:p>
            <a:pPr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oviparous</a:t>
            </a:r>
          </a:p>
          <a:p>
            <a:pPr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Larval and adult stage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Amphibians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Internal fertilization</a:t>
            </a:r>
          </a:p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Oviparous- </a:t>
            </a:r>
          </a:p>
          <a:p>
            <a:pPr lvl="1"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shelled egg (no water required)- first amniotic egg</a:t>
            </a:r>
          </a:p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Some ovoviviparous (boas) or viviparous (blue tongued skink)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2362200" y="304800"/>
            <a:ext cx="441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Reptiles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32038"/>
            <a:ext cx="86868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Internal fertilization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Complex mating rituals (dimorphism)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monogamous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oviparous- thicker shell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Brood or incubate eggs</a:t>
            </a:r>
          </a:p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Extensive parental care</a:t>
            </a:r>
          </a:p>
          <a:p>
            <a:pPr eaLnBrk="1" hangingPunct="1">
              <a:defRPr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342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Birds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“Egg live birth”</a:t>
            </a:r>
          </a:p>
          <a:p>
            <a:r>
              <a:rPr lang="en-US" dirty="0" smtClean="0"/>
              <a:t>Eggs held within body to hatch and born live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304800"/>
            <a:ext cx="55073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Ovoviviparous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3" descr="http://www.snakeestate.com/garter-snakes/images/snake-database/garter-snakes/texas-garter-snake/texas-garter-snak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3200400" cy="2203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3" descr="http://www.agpix.com/catalog/AGPix_Rotman/AGPix_Rotman_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657600" cy="2584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3" descr="image012"/>
          <p:cNvPicPr>
            <a:picLocks noChangeAspect="1" noChangeArrowheads="1"/>
          </p:cNvPicPr>
          <p:nvPr/>
        </p:nvPicPr>
        <p:blipFill>
          <a:blip r:embed="rId4" cstate="print"/>
          <a:srcRect l="10922" t="13933" r="7167" b="5951"/>
          <a:stretch>
            <a:fillRect/>
          </a:stretch>
        </p:blipFill>
        <p:spPr>
          <a:xfrm>
            <a:off x="3200400" y="4343400"/>
            <a:ext cx="2971800" cy="2329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“Live birth”</a:t>
            </a:r>
          </a:p>
          <a:p>
            <a:r>
              <a:rPr lang="en-US" dirty="0" smtClean="0"/>
              <a:t>Fetus is nourished by female throughout gestation</a:t>
            </a:r>
          </a:p>
          <a:p>
            <a:r>
              <a:rPr lang="en-US" dirty="0" smtClean="0"/>
              <a:t>Placental</a:t>
            </a:r>
          </a:p>
          <a:p>
            <a:r>
              <a:rPr lang="en-US" dirty="0" smtClean="0"/>
              <a:t>Marsupial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viviparous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8" descr="http://growabrain.typepad.com/growabrain/ba_giraffes_nuzzle_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588" y="2895600"/>
            <a:ext cx="2504412" cy="3943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3" descr="ph_Land%20mammal%20observation_a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4419600"/>
            <a:ext cx="3122542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1378" name="Picture 2" descr="http://media-3.web.britannica.com/eb-media/02/75102-004-04C47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124200"/>
            <a:ext cx="1542126" cy="2320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1380" name="Picture 4" descr="http://www.wildcarebayarea.org/images/content/pagebuilder/Opossum_handful_6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24003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5" descr="http://www.thistasmania.com/wp-content/uploads/2007/07/echidna-flick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2700"/>
            <a:ext cx="4953000" cy="3495675"/>
          </a:xfrm>
          <a:noFill/>
        </p:spPr>
      </p:pic>
      <p:pic>
        <p:nvPicPr>
          <p:cNvPr id="20483" name="Picture 23" descr="http://www.marinemammalcenter.org/assets/images/in-the-wild/not-sized/elephant-seal-black-c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925" y="3400425"/>
            <a:ext cx="50450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5" name="Picture 13" descr="Tasmanian%20Devi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447800"/>
            <a:ext cx="4191000" cy="4495800"/>
          </a:xfrm>
          <a:noFill/>
        </p:spPr>
      </p:pic>
      <p:sp>
        <p:nvSpPr>
          <p:cNvPr id="20486" name="WordArt 1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4038600" cy="1914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Mammals</a:t>
            </a:r>
          </a:p>
        </p:txBody>
      </p:sp>
      <p:sp>
        <p:nvSpPr>
          <p:cNvPr id="20487" name="WordArt 17"/>
          <p:cNvSpPr>
            <a:spLocks noChangeArrowheads="1" noChangeShapeType="1" noTextEdit="1"/>
          </p:cNvSpPr>
          <p:nvPr/>
        </p:nvSpPr>
        <p:spPr bwMode="auto">
          <a:xfrm>
            <a:off x="5181600" y="2743200"/>
            <a:ext cx="3657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Monotreme: oviparous</a:t>
            </a:r>
          </a:p>
        </p:txBody>
      </p:sp>
      <p:sp>
        <p:nvSpPr>
          <p:cNvPr id="20488" name="WordArt 18"/>
          <p:cNvSpPr>
            <a:spLocks noChangeArrowheads="1" noChangeShapeType="1" noTextEdit="1"/>
          </p:cNvSpPr>
          <p:nvPr/>
        </p:nvSpPr>
        <p:spPr bwMode="auto">
          <a:xfrm>
            <a:off x="228600" y="5562600"/>
            <a:ext cx="3810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Marsupial: viviparous</a:t>
            </a:r>
          </a:p>
        </p:txBody>
      </p:sp>
      <p:sp>
        <p:nvSpPr>
          <p:cNvPr id="20489" name="WordArt 19"/>
          <p:cNvSpPr>
            <a:spLocks noChangeArrowheads="1" noChangeShapeType="1" noTextEdit="1"/>
          </p:cNvSpPr>
          <p:nvPr/>
        </p:nvSpPr>
        <p:spPr bwMode="auto">
          <a:xfrm>
            <a:off x="4572000" y="6210300"/>
            <a:ext cx="4286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Placental: viviparous</a:t>
            </a:r>
          </a:p>
        </p:txBody>
      </p:sp>
      <p:sp>
        <p:nvSpPr>
          <p:cNvPr id="20490" name="WordArt 20"/>
          <p:cNvSpPr>
            <a:spLocks noChangeArrowheads="1" noChangeShapeType="1" noTextEdit="1"/>
          </p:cNvSpPr>
          <p:nvPr/>
        </p:nvSpPr>
        <p:spPr bwMode="auto">
          <a:xfrm>
            <a:off x="4648200" y="0"/>
            <a:ext cx="419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Internal fertilization</a:t>
            </a:r>
          </a:p>
        </p:txBody>
      </p:sp>
      <p:sp>
        <p:nvSpPr>
          <p:cNvPr id="20491" name="WordArt 21"/>
          <p:cNvSpPr>
            <a:spLocks noChangeArrowheads="1" noChangeShapeType="1" noTextEdit="1"/>
          </p:cNvSpPr>
          <p:nvPr/>
        </p:nvSpPr>
        <p:spPr bwMode="auto">
          <a:xfrm>
            <a:off x="304800" y="6210300"/>
            <a:ext cx="3733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(immature young develop in pouch)</a:t>
            </a:r>
          </a:p>
        </p:txBody>
      </p:sp>
      <p:sp>
        <p:nvSpPr>
          <p:cNvPr id="20492" name="Content Placeholder 1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915400" cy="5410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What are we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going to study?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r>
              <a:rPr lang="en-US" dirty="0" smtClean="0"/>
              <a:t>Cell level of organization</a:t>
            </a:r>
          </a:p>
          <a:p>
            <a:r>
              <a:rPr lang="en-US" dirty="0" smtClean="0"/>
              <a:t>Filter feeders</a:t>
            </a:r>
          </a:p>
          <a:p>
            <a:r>
              <a:rPr lang="en-US" dirty="0" err="1" smtClean="0"/>
              <a:t>Choanocytes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ponges-porifera.wikispaces.com/file/view/sponges_purpe.jpg/217471474/sponges_pur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55620"/>
            <a:ext cx="5143500" cy="3554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676400" y="228600"/>
            <a:ext cx="5717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Sponges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Phylum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Porifera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2081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Darwin’s 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6781800" cy="4525963"/>
          </a:xfrm>
        </p:spPr>
        <p:txBody>
          <a:bodyPr/>
          <a:lstStyle/>
          <a:p>
            <a:r>
              <a:rPr lang="en-US" dirty="0" smtClean="0"/>
              <a:t>Fossil Record</a:t>
            </a:r>
          </a:p>
          <a:p>
            <a:r>
              <a:rPr lang="en-US" dirty="0" smtClean="0"/>
              <a:t>Biogeography</a:t>
            </a:r>
          </a:p>
          <a:p>
            <a:r>
              <a:rPr lang="en-US" dirty="0" smtClean="0"/>
              <a:t>Comparative Anatomy</a:t>
            </a:r>
          </a:p>
          <a:p>
            <a:pPr lvl="1"/>
            <a:r>
              <a:rPr lang="en-US" dirty="0" smtClean="0"/>
              <a:t>Homologous Structures</a:t>
            </a:r>
          </a:p>
          <a:p>
            <a:pPr lvl="1"/>
            <a:r>
              <a:rPr lang="en-US" dirty="0" smtClean="0"/>
              <a:t>Vestigial Structures</a:t>
            </a:r>
            <a:endParaRPr lang="en-US" dirty="0" smtClean="0"/>
          </a:p>
          <a:p>
            <a:r>
              <a:rPr lang="en-US" dirty="0" smtClean="0"/>
              <a:t>Embryological Development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pic>
        <p:nvPicPr>
          <p:cNvPr id="9" name="Picture 2" descr="http://preventingtruthdecay.org/images/Convergent%20Evolu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1112" y="4701654"/>
            <a:ext cx="41671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Jellyfish, hydra, coral</a:t>
            </a:r>
          </a:p>
          <a:p>
            <a:r>
              <a:rPr lang="en-US" dirty="0" smtClean="0"/>
              <a:t>Tissue level of organization</a:t>
            </a:r>
          </a:p>
          <a:p>
            <a:r>
              <a:rPr lang="en-US" dirty="0" smtClean="0"/>
              <a:t>Body forms</a:t>
            </a:r>
          </a:p>
          <a:p>
            <a:pPr lvl="1"/>
            <a:r>
              <a:rPr lang="en-US" dirty="0" smtClean="0"/>
              <a:t>Medusa (free-swimming)</a:t>
            </a:r>
          </a:p>
          <a:p>
            <a:pPr lvl="1"/>
            <a:r>
              <a:rPr lang="en-US" dirty="0" smtClean="0"/>
              <a:t>Polyp (sessile)</a:t>
            </a:r>
          </a:p>
          <a:p>
            <a:r>
              <a:rPr lang="en-US" dirty="0" smtClean="0"/>
              <a:t>Nematocysts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304800"/>
            <a:ext cx="5683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Phylum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Cnidaria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0594" name="Picture 2" descr="http://www.answersingenesis.org/assets/images/articles/cm/v25/i4/jellyfis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362200"/>
            <a:ext cx="349437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0596" name="Picture 4" descr="http://www.historyforkids.org/scienceforkids/biology/animals/sponges/pictures/hy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3890" y="1143000"/>
            <a:ext cx="3210110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0598" name="Picture 6" descr="http://plaza.ufl.edu/bettie/coral_polyp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3738918" cy="2505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Flatworms, Roundworms, and Segmented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Very diverse</a:t>
            </a:r>
          </a:p>
          <a:p>
            <a:r>
              <a:rPr lang="en-US" dirty="0" smtClean="0"/>
              <a:t>Many environments</a:t>
            </a:r>
          </a:p>
          <a:p>
            <a:r>
              <a:rPr lang="en-US" dirty="0" smtClean="0"/>
              <a:t>Some are parasitic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 descr="http://www.thelifetree.com/images/roundworms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14800"/>
            <a:ext cx="3227060" cy="257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1620" name="Picture 4" descr="http://www.starfish.ch/Fotos/worms-Wuermer/plathelminthes-Plattwurm/Pseudobiceros-gloriosu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33600"/>
            <a:ext cx="3839633" cy="287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1622" name="Picture 6" descr="http://seddeo.com/data_images/picture-of-segmented-wor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990599"/>
            <a:ext cx="2612142" cy="245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038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Snails, squid, clams, octopuses</a:t>
            </a:r>
          </a:p>
          <a:p>
            <a:r>
              <a:rPr lang="en-US" dirty="0" smtClean="0"/>
              <a:t>True </a:t>
            </a:r>
            <a:r>
              <a:rPr lang="en-US" dirty="0" err="1" smtClean="0"/>
              <a:t>coelom</a:t>
            </a:r>
            <a:endParaRPr lang="en-US" dirty="0" smtClean="0"/>
          </a:p>
          <a:p>
            <a:r>
              <a:rPr lang="en-US" dirty="0" smtClean="0"/>
              <a:t>Gastropods</a:t>
            </a:r>
          </a:p>
          <a:p>
            <a:pPr lvl="1"/>
            <a:r>
              <a:rPr lang="en-US" dirty="0" smtClean="0"/>
              <a:t>1 external shell</a:t>
            </a:r>
          </a:p>
          <a:p>
            <a:r>
              <a:rPr lang="en-US" dirty="0" smtClean="0"/>
              <a:t>Bivalves</a:t>
            </a:r>
          </a:p>
          <a:p>
            <a:pPr lvl="1"/>
            <a:r>
              <a:rPr lang="en-US" dirty="0" smtClean="0"/>
              <a:t>2 external shells</a:t>
            </a:r>
          </a:p>
          <a:p>
            <a:r>
              <a:rPr lang="en-US" dirty="0" smtClean="0"/>
              <a:t>Cephalopods</a:t>
            </a:r>
          </a:p>
          <a:p>
            <a:pPr lvl="1"/>
            <a:r>
              <a:rPr lang="en-US" dirty="0" smtClean="0"/>
              <a:t>Advanced</a:t>
            </a:r>
          </a:p>
          <a:p>
            <a:pPr lvl="1"/>
            <a:r>
              <a:rPr lang="en-US" dirty="0" smtClean="0"/>
              <a:t>Lost or reduced shell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6051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Phylum Mollusca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42" name="Picture 2" descr="http://howtocookclams.com/images/how_to_cook_clam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2039620" cy="254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44" name="Picture 4" descr="http://chemistry.csudh.edu/faculty/jim/cozaugo4-600/octo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3563551" cy="359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46" name="Picture 6" descr="http://www.news.wisc.edu/newsphotos/images/Hawaiian_bobtail_squid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81400"/>
            <a:ext cx="3227250" cy="249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48" name="Picture 8" descr="http://upload.wikimedia.org/wikipedia/commons/6/6d/Common_snail.jpg"/>
          <p:cNvPicPr>
            <a:picLocks noChangeAspect="1" noChangeArrowheads="1"/>
          </p:cNvPicPr>
          <p:nvPr/>
        </p:nvPicPr>
        <p:blipFill>
          <a:blip r:embed="rId5" cstate="print"/>
          <a:srcRect l="11651" t="8333" b="12500"/>
          <a:stretch>
            <a:fillRect/>
          </a:stretch>
        </p:blipFill>
        <p:spPr bwMode="auto">
          <a:xfrm>
            <a:off x="4191000" y="5257800"/>
            <a:ext cx="2153524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2" name="Picture 8" descr="http://1.bp.blogspot.com/_XJ_f5m5MtpY/TJvsu7yEZYI/AAAAAAAAASk/oqYVNCnM2GI/s1600/cr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66800"/>
            <a:ext cx="3774722" cy="237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4038600"/>
          </a:xfrm>
        </p:spPr>
        <p:txBody>
          <a:bodyPr/>
          <a:lstStyle/>
          <a:p>
            <a:r>
              <a:rPr lang="en-US" dirty="0" smtClean="0"/>
              <a:t>Spiders, Crayfish, Insects</a:t>
            </a:r>
          </a:p>
          <a:p>
            <a:r>
              <a:rPr lang="en-US" dirty="0" smtClean="0"/>
              <a:t>Bilateral Symmetry</a:t>
            </a:r>
          </a:p>
          <a:p>
            <a:r>
              <a:rPr lang="en-US" dirty="0" smtClean="0"/>
              <a:t>Adaptations</a:t>
            </a:r>
          </a:p>
          <a:p>
            <a:pPr lvl="1"/>
            <a:r>
              <a:rPr lang="en-US" dirty="0" smtClean="0"/>
              <a:t>Jointed appendages</a:t>
            </a:r>
          </a:p>
          <a:p>
            <a:pPr lvl="1"/>
            <a:r>
              <a:rPr lang="en-US" dirty="0" smtClean="0"/>
              <a:t>Exoskeleton</a:t>
            </a:r>
          </a:p>
          <a:p>
            <a:pPr lvl="1"/>
            <a:r>
              <a:rPr lang="en-US" dirty="0" smtClean="0"/>
              <a:t>Segmented body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4743" y="304800"/>
            <a:ext cx="4218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Arthropods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3666" name="Picture 2" descr="http://coolbugstuff.com/images/5421-06-scorp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08300" cy="2430046"/>
          </a:xfrm>
          <a:prstGeom prst="rect">
            <a:avLst/>
          </a:prstGeom>
          <a:noFill/>
        </p:spPr>
      </p:pic>
      <p:pic>
        <p:nvPicPr>
          <p:cNvPr id="113668" name="Picture 4" descr="http://www.butterflypictures.net/images/morpho-butterf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2227762" cy="2016125"/>
          </a:xfrm>
          <a:prstGeom prst="rect">
            <a:avLst/>
          </a:prstGeom>
          <a:noFill/>
        </p:spPr>
      </p:pic>
      <p:pic>
        <p:nvPicPr>
          <p:cNvPr id="113670" name="Picture 6" descr="http://18sonsu.files.wordpress.com/2011/05/tarantu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82" y="3276600"/>
            <a:ext cx="396097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Starfish, Sand dollars, sea urchins, </a:t>
            </a:r>
          </a:p>
          <a:p>
            <a:r>
              <a:rPr lang="en-US" dirty="0" smtClean="0"/>
              <a:t>Radial Symmetry</a:t>
            </a:r>
          </a:p>
          <a:p>
            <a:r>
              <a:rPr lang="en-US" dirty="0" smtClean="0"/>
              <a:t>Endoskeleton</a:t>
            </a:r>
          </a:p>
          <a:p>
            <a:r>
              <a:rPr lang="en-US" dirty="0" smtClean="0"/>
              <a:t>Tube feet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457200"/>
            <a:ext cx="4523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Echinoderms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4692" name="Picture 4" descr="http://images.nationalgeographic.com/wpf/media-live/photos/000/065/cache/sea-cucumber_6533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459740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4694" name="Picture 6" descr="http://www.follybeach.com/sand-dollar-l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0"/>
            <a:ext cx="2819400" cy="1992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4690" name="Picture 2" descr="http://www.nefsc.noaa.gov/delaware2/images/oldpics/2004/violet%20star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057650"/>
            <a:ext cx="3199824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Notochord</a:t>
            </a:r>
          </a:p>
          <a:p>
            <a:r>
              <a:rPr lang="en-US" dirty="0" smtClean="0"/>
              <a:t>Dorsal Nerve Cord</a:t>
            </a:r>
          </a:p>
          <a:p>
            <a:r>
              <a:rPr lang="en-US" dirty="0" smtClean="0"/>
              <a:t>Post anal tail</a:t>
            </a:r>
          </a:p>
          <a:p>
            <a:r>
              <a:rPr lang="en-US" dirty="0" smtClean="0"/>
              <a:t>Pharyngeal Gill Slits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457200"/>
            <a:ext cx="5998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Phylum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Chordata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5" descr="Meckel4"/>
          <p:cNvPicPr>
            <a:picLocks noChangeAspect="1" noChangeArrowheads="1"/>
          </p:cNvPicPr>
          <p:nvPr/>
        </p:nvPicPr>
        <p:blipFill>
          <a:blip r:embed="rId2" cstate="print"/>
          <a:srcRect r="32787" b="10515"/>
          <a:stretch>
            <a:fillRect/>
          </a:stretch>
        </p:blipFill>
        <p:spPr>
          <a:xfrm>
            <a:off x="4724400" y="1676400"/>
            <a:ext cx="3810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9" descr="tailb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4038600"/>
            <a:ext cx="321252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uman Embr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686797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064000" y="2082800"/>
            <a:ext cx="4826000" cy="2997200"/>
          </a:xfrm>
          <a:prstGeom prst="rect">
            <a:avLst/>
          </a:prstGeom>
          <a:solidFill>
            <a:schemeClr val="tx1">
              <a:alpha val="5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1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1" y="1966913"/>
            <a:ext cx="480536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Major vertebrate groups</a:t>
            </a:r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954463" cy="38957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000" dirty="0" smtClean="0"/>
              <a:t>Jawless fishes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dirty="0" smtClean="0">
                <a:solidFill>
                  <a:schemeClr val="hlink"/>
                </a:solidFill>
              </a:rPr>
              <a:t>Jawed animals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 smtClean="0">
                <a:solidFill>
                  <a:schemeClr val="hlink"/>
                </a:solidFill>
              </a:rPr>
              <a:t>Cartilaginous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 smtClean="0">
                <a:solidFill>
                  <a:schemeClr val="hlink"/>
                </a:solidFill>
              </a:rPr>
              <a:t>Bony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 smtClean="0">
                <a:solidFill>
                  <a:schemeClr val="hlink"/>
                </a:solidFill>
              </a:rPr>
              <a:t>Amphibian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 smtClean="0">
                <a:solidFill>
                  <a:schemeClr val="hlink"/>
                </a:solidFill>
              </a:rPr>
              <a:t>Reptiles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 smtClean="0">
                <a:solidFill>
                  <a:schemeClr val="hlink"/>
                </a:solidFill>
              </a:rPr>
              <a:t>Birds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dirty="0" smtClean="0">
                <a:solidFill>
                  <a:schemeClr val="hlink"/>
                </a:solidFill>
              </a:rPr>
              <a:t>Mammals</a:t>
            </a:r>
            <a:endParaRPr lang="en-GB" sz="2600" dirty="0" smtClean="0"/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3949700" y="1968500"/>
            <a:ext cx="4813300" cy="29591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0423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188" y="5270500"/>
            <a:ext cx="889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Major vertebrate groups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47800"/>
            <a:ext cx="3362325" cy="41290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000" smtClean="0">
                <a:solidFill>
                  <a:schemeClr val="hlink"/>
                </a:solidFill>
              </a:rPr>
              <a:t>Jawless fishes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smtClean="0"/>
              <a:t>Jawed animals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/>
              <a:t>Cartilaginous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Bony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Amphibians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Reptiles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Birds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Mammals</a:t>
            </a:r>
            <a:endParaRPr lang="en-GB" sz="2600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450" y="1852613"/>
            <a:ext cx="4856163" cy="3284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188" y="5270500"/>
            <a:ext cx="889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Major vertebrate groups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47800"/>
            <a:ext cx="3740150" cy="41290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000" smtClean="0">
                <a:solidFill>
                  <a:schemeClr val="hlink"/>
                </a:solidFill>
              </a:rPr>
              <a:t>Jawless fishes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smtClean="0"/>
              <a:t>Jawed animals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Cartilaginous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/>
              <a:t>Bony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Amphibians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Reptiles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Birds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Mammals</a:t>
            </a:r>
            <a:endParaRPr lang="en-GB" sz="2600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68513"/>
            <a:ext cx="4054475" cy="2746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246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188" y="5270500"/>
            <a:ext cx="889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/>
              <a:t>Comparative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Homologous Structures</a:t>
            </a:r>
          </a:p>
          <a:p>
            <a:pPr lvl="1"/>
            <a:r>
              <a:rPr lang="en-US" dirty="0" smtClean="0"/>
              <a:t>Different mature forms, same embryonic tissues</a:t>
            </a:r>
          </a:p>
          <a:p>
            <a:endParaRPr lang="en-US" dirty="0" smtClean="0"/>
          </a:p>
          <a:p>
            <a:r>
              <a:rPr lang="en-US" dirty="0" smtClean="0"/>
              <a:t>Analogous Structures</a:t>
            </a:r>
          </a:p>
          <a:p>
            <a:pPr lvl="1"/>
            <a:r>
              <a:rPr lang="en-US" dirty="0" smtClean="0"/>
              <a:t>Convergent Evolution</a:t>
            </a:r>
          </a:p>
          <a:p>
            <a:pPr lvl="1"/>
            <a:r>
              <a:rPr lang="en-US" dirty="0" smtClean="0"/>
              <a:t>Unrelated organisms have similar structures to make successful use of a common environment.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pic>
        <p:nvPicPr>
          <p:cNvPr id="25602" name="Picture 2" descr="http://163.16.28.248/bio/activelearner/17/images/ch17c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514600"/>
            <a:ext cx="3124200" cy="197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Major vertebrate groups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47800"/>
            <a:ext cx="3870325" cy="41290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000" smtClean="0">
                <a:solidFill>
                  <a:schemeClr val="hlink"/>
                </a:solidFill>
              </a:rPr>
              <a:t>Jawless fishes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smtClean="0"/>
              <a:t>Jawed animals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Cartilaginous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Boney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/>
              <a:t>Amphibians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Reptiles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Birds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Mammals</a:t>
            </a:r>
            <a:endParaRPr lang="en-GB" sz="2600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1862138"/>
            <a:ext cx="4565650" cy="3101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3493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188" y="5270500"/>
            <a:ext cx="889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Major vertebrate groups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47800"/>
            <a:ext cx="3914775" cy="41290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000" smtClean="0">
                <a:solidFill>
                  <a:schemeClr val="hlink"/>
                </a:solidFill>
              </a:rPr>
              <a:t>Jawless fishes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smtClean="0"/>
              <a:t>Jawed animals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Cartilaginous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Boney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Amphibians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/>
              <a:t>Reptiles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Birds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Mammals</a:t>
            </a:r>
            <a:endParaRPr lang="en-GB" sz="2600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338" y="2130425"/>
            <a:ext cx="4008437" cy="2711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4517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188" y="5270500"/>
            <a:ext cx="889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Major vertebrate groups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47800"/>
            <a:ext cx="4222750" cy="41290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3000" smtClean="0">
                <a:solidFill>
                  <a:schemeClr val="hlink"/>
                </a:solidFill>
              </a:rPr>
              <a:t>Jawless fishes</a:t>
            </a:r>
          </a:p>
          <a:p>
            <a:pPr eaLnBrk="1" hangingPunct="1">
              <a:defRPr/>
            </a:pPr>
            <a:r>
              <a:rPr lang="en-GB" sz="3000" smtClean="0"/>
              <a:t>Jawed animals</a:t>
            </a:r>
          </a:p>
          <a:p>
            <a:pPr lvl="1" eaLnBrk="1" hangingPunct="1">
              <a:defRPr/>
            </a:pPr>
            <a:r>
              <a:rPr lang="en-GB" sz="2600" smtClean="0">
                <a:solidFill>
                  <a:schemeClr val="hlink"/>
                </a:solidFill>
              </a:rPr>
              <a:t>Cartilaginous fishes</a:t>
            </a:r>
          </a:p>
          <a:p>
            <a:pPr lvl="1" eaLnBrk="1" hangingPunct="1">
              <a:defRPr/>
            </a:pPr>
            <a:r>
              <a:rPr lang="en-GB" sz="2600" smtClean="0">
                <a:solidFill>
                  <a:schemeClr val="hlink"/>
                </a:solidFill>
              </a:rPr>
              <a:t>Boney fishes</a:t>
            </a:r>
          </a:p>
          <a:p>
            <a:pPr lvl="1" eaLnBrk="1" hangingPunct="1">
              <a:defRPr/>
            </a:pPr>
            <a:r>
              <a:rPr lang="en-GB" sz="2600" smtClean="0">
                <a:solidFill>
                  <a:schemeClr val="hlink"/>
                </a:solidFill>
              </a:rPr>
              <a:t>Amphibians</a:t>
            </a:r>
          </a:p>
          <a:p>
            <a:pPr lvl="1" eaLnBrk="1" hangingPunct="1">
              <a:defRPr/>
            </a:pPr>
            <a:r>
              <a:rPr lang="en-GB" sz="2600" smtClean="0">
                <a:solidFill>
                  <a:schemeClr val="hlink"/>
                </a:solidFill>
              </a:rPr>
              <a:t>Reptiles</a:t>
            </a:r>
          </a:p>
          <a:p>
            <a:pPr lvl="1" eaLnBrk="1" hangingPunct="1">
              <a:defRPr/>
            </a:pPr>
            <a:r>
              <a:rPr lang="en-GB" sz="2600" smtClean="0"/>
              <a:t>Birds</a:t>
            </a:r>
          </a:p>
          <a:p>
            <a:pPr lvl="1" eaLnBrk="1" hangingPunct="1">
              <a:defRPr/>
            </a:pPr>
            <a:r>
              <a:rPr lang="en-GB" sz="2600" smtClean="0">
                <a:solidFill>
                  <a:schemeClr val="hlink"/>
                </a:solidFill>
              </a:rPr>
              <a:t>Mammals</a:t>
            </a:r>
            <a:endParaRPr lang="en-GB" sz="260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288" y="1397000"/>
            <a:ext cx="2692400" cy="4078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554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188" y="5503863"/>
            <a:ext cx="889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Major vertebrate groups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47800"/>
            <a:ext cx="3695700" cy="41290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000" smtClean="0">
                <a:solidFill>
                  <a:schemeClr val="hlink"/>
                </a:solidFill>
              </a:rPr>
              <a:t>Jawless fishes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000" smtClean="0"/>
              <a:t>Jawed animals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Cartilagenous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Boney fishes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Amphibians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Reptiles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>
                <a:solidFill>
                  <a:schemeClr val="hlink"/>
                </a:solidFill>
              </a:rPr>
              <a:t>Birds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600" smtClean="0"/>
              <a:t>Mammals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825" y="1974850"/>
            <a:ext cx="4565650" cy="3101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6565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25" y="5583238"/>
            <a:ext cx="889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/>
              <a:t>Embryologica</a:t>
            </a:r>
            <a:r>
              <a:rPr lang="en-US" dirty="0" smtClean="0"/>
              <a:t>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3429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Embryology</a:t>
            </a:r>
          </a:p>
          <a:p>
            <a:pPr lvl="1"/>
            <a:r>
              <a:rPr lang="en-US" dirty="0" smtClean="0"/>
              <a:t>Many vertebrates show similarities during early stages of development</a:t>
            </a:r>
          </a:p>
          <a:p>
            <a:pPr lvl="1"/>
            <a:r>
              <a:rPr lang="en-US" dirty="0" smtClean="0"/>
              <a:t>Changes are due to size/proportion of organs and growth rate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  <p:pic>
        <p:nvPicPr>
          <p:cNvPr id="2050" name="Picture 2" descr="http://users.rcn.com/jkimball.ma.ultranet/BiologyPages/R/Roman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752600"/>
            <a:ext cx="3876675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dirty="0" smtClean="0"/>
              <a:t>Molecular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Comparing the genomes of different groups of animals to see how </a:t>
            </a:r>
            <a:r>
              <a:rPr lang="en-US" b="1" dirty="0" smtClean="0"/>
              <a:t>closely related the genetic sequences are.</a:t>
            </a:r>
          </a:p>
          <a:p>
            <a:r>
              <a:rPr lang="en-US" dirty="0" smtClean="0"/>
              <a:t>Growing steadily as the #1 evidence for evolution</a:t>
            </a:r>
          </a:p>
          <a:p>
            <a:pPr lvl="1"/>
            <a:r>
              <a:rPr lang="en-US" dirty="0" smtClean="0"/>
              <a:t>Whale’s closest living land relative</a:t>
            </a:r>
          </a:p>
          <a:p>
            <a:pPr lvl="2"/>
            <a:r>
              <a:rPr lang="en-US" dirty="0" smtClean="0"/>
              <a:t>Fossils: Even-toed hoofed mammals (cow, sheep, camels)</a:t>
            </a:r>
          </a:p>
          <a:p>
            <a:pPr lvl="2"/>
            <a:r>
              <a:rPr lang="en-US" dirty="0" smtClean="0"/>
              <a:t>Milk protein: Hippo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Remember, individuals do not evolve…populations do.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Evolution is simply a result of some individuals in a population surviving and being more effective at reproducing than others in the population…leading to changes in the gene pool.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Gene flow and mutations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905000" cy="6858000"/>
            <a:chOff x="0" y="0"/>
            <a:chExt cx="1905000" cy="6858000"/>
          </a:xfrm>
        </p:grpSpPr>
        <p:pic>
          <p:nvPicPr>
            <p:cNvPr id="4" name="Picture 2" descr="http://whyevolutionistrue.files.wordpress.com/2010/07/blue-ringed-octopus-1-1.jpg?w=4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24200"/>
              <a:ext cx="1905000" cy="1657350"/>
            </a:xfrm>
            <a:prstGeom prst="rect">
              <a:avLst/>
            </a:prstGeom>
            <a:noFill/>
          </p:spPr>
        </p:pic>
        <p:pic>
          <p:nvPicPr>
            <p:cNvPr id="6" name="Picture 4" descr="http://upload.wikimedia.org/wikipedia/commons/5/59/Nice_Spon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05000" cy="1828799"/>
            </a:xfrm>
            <a:prstGeom prst="rect">
              <a:avLst/>
            </a:prstGeom>
            <a:noFill/>
          </p:spPr>
        </p:pic>
        <p:pic>
          <p:nvPicPr>
            <p:cNvPr id="7" name="Picture 16" descr="http://www.giraffes.org/gir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724400"/>
              <a:ext cx="1905000" cy="2133600"/>
            </a:xfrm>
            <a:prstGeom prst="rect">
              <a:avLst/>
            </a:prstGeom>
            <a:noFill/>
          </p:spPr>
        </p:pic>
        <p:pic>
          <p:nvPicPr>
            <p:cNvPr id="5" name="Picture 12" descr="http://1.bp.blogspot.com/_XJ_f5m5MtpY/TJvsu7yEZYI/AAAAAAAAASk/oqYVNCnM2GI/s1600/crab1.jpg"/>
            <p:cNvPicPr>
              <a:picLocks noChangeAspect="1" noChangeArrowheads="1"/>
            </p:cNvPicPr>
            <p:nvPr/>
          </p:nvPicPr>
          <p:blipFill>
            <a:blip r:embed="rId6" cstate="print"/>
            <a:srcRect l="10909" r="10909" b="1876"/>
            <a:stretch>
              <a:fillRect/>
            </a:stretch>
          </p:blipFill>
          <p:spPr bwMode="auto">
            <a:xfrm>
              <a:off x="0" y="1447800"/>
              <a:ext cx="19050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1788</Words>
  <Application>Microsoft Office PowerPoint</Application>
  <PresentationFormat>On-screen Show (4:3)</PresentationFormat>
  <Paragraphs>422</Paragraphs>
  <Slides>63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Zoology</vt:lpstr>
      <vt:lpstr>Zoology: The study of Animals</vt:lpstr>
      <vt:lpstr>Diversity</vt:lpstr>
      <vt:lpstr>Darwin’s Theory  of Evolution</vt:lpstr>
      <vt:lpstr>Darwin’s Evidence for Evolution</vt:lpstr>
      <vt:lpstr>Comparative Anatomy</vt:lpstr>
      <vt:lpstr>Embryological Development</vt:lpstr>
      <vt:lpstr>Molecular Biology</vt:lpstr>
      <vt:lpstr>Evolution</vt:lpstr>
      <vt:lpstr>Systematics (taxonomy) </vt:lpstr>
      <vt:lpstr>Levels of Organization</vt:lpstr>
      <vt:lpstr>Binomial Nomenclature</vt:lpstr>
      <vt:lpstr>Domain</vt:lpstr>
      <vt:lpstr>PowerPoint Presentation</vt:lpstr>
      <vt:lpstr>Animal Systematics</vt:lpstr>
      <vt:lpstr>Animal Systematics</vt:lpstr>
      <vt:lpstr>Let’s learn some long words….</vt:lpstr>
      <vt:lpstr>Sample Cladogram</vt:lpstr>
      <vt:lpstr>PowerPoint Presentation</vt:lpstr>
      <vt:lpstr>Patterns of Organization                        Symmetry</vt:lpstr>
      <vt:lpstr>Patterns of Organization                        Symmetry</vt:lpstr>
      <vt:lpstr>Patterns of Organization                        Symmetry</vt:lpstr>
      <vt:lpstr>Patterns of Organization    Germ Layers</vt:lpstr>
      <vt:lpstr>Patterns of Organization    Germ Layers</vt:lpstr>
      <vt:lpstr>Triploblastic</vt:lpstr>
      <vt:lpstr>PowerPoint Presentation</vt:lpstr>
      <vt:lpstr>PowerPoint Presentation</vt:lpstr>
      <vt:lpstr>Cleavage Patterns and  Coelom Formation</vt:lpstr>
      <vt:lpstr>PowerPoint Presentation</vt:lpstr>
      <vt:lpstr>PowerPoint Presentation</vt:lpstr>
      <vt:lpstr>Fission</vt:lpstr>
      <vt:lpstr>Budding</vt:lpstr>
      <vt:lpstr>Fragmentation</vt:lpstr>
      <vt:lpstr>Parthenogenesis</vt:lpstr>
      <vt:lpstr>PowerPoint Presentation</vt:lpstr>
      <vt:lpstr>External Fertilization</vt:lpstr>
      <vt:lpstr>Internal Fertilization</vt:lpstr>
      <vt:lpstr>Monoecious</vt:lpstr>
      <vt:lpstr>Dioecious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viviparous</vt:lpstr>
      <vt:lpstr>PowerPoint Presentation</vt:lpstr>
      <vt:lpstr>PowerPoint Presentation</vt:lpstr>
      <vt:lpstr>PowerPoint Presentation</vt:lpstr>
      <vt:lpstr>PowerPoint Presentation</vt:lpstr>
      <vt:lpstr>Flatworms, Roundworms, and Segmented worms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vertebrate groups</vt:lpstr>
      <vt:lpstr>Major vertebrate groups</vt:lpstr>
      <vt:lpstr>Major vertebrate groups</vt:lpstr>
      <vt:lpstr>Major vertebrate groups</vt:lpstr>
      <vt:lpstr>Major vertebrate groups</vt:lpstr>
      <vt:lpstr>Major vertebrate groups</vt:lpstr>
      <vt:lpstr>Major vertebrate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Zoology</dc:title>
  <dc:creator>businae</dc:creator>
  <cp:lastModifiedBy>Abby Busing</cp:lastModifiedBy>
  <cp:revision>99</cp:revision>
  <dcterms:created xsi:type="dcterms:W3CDTF">2011-08-22T12:54:26Z</dcterms:created>
  <dcterms:modified xsi:type="dcterms:W3CDTF">2018-01-04T19:18:56Z</dcterms:modified>
</cp:coreProperties>
</file>