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55"/>
  </p:notesMasterIdLst>
  <p:handoutMasterIdLst>
    <p:handoutMasterId r:id="rId56"/>
  </p:handoutMasterIdLst>
  <p:sldIdLst>
    <p:sldId id="340" r:id="rId2"/>
    <p:sldId id="301" r:id="rId3"/>
    <p:sldId id="303" r:id="rId4"/>
    <p:sldId id="304" r:id="rId5"/>
    <p:sldId id="306" r:id="rId6"/>
    <p:sldId id="307" r:id="rId7"/>
    <p:sldId id="308" r:id="rId8"/>
    <p:sldId id="309" r:id="rId9"/>
    <p:sldId id="310" r:id="rId10"/>
    <p:sldId id="311" r:id="rId11"/>
    <p:sldId id="312" r:id="rId12"/>
    <p:sldId id="314" r:id="rId13"/>
    <p:sldId id="315" r:id="rId14"/>
    <p:sldId id="316" r:id="rId15"/>
    <p:sldId id="317" r:id="rId16"/>
    <p:sldId id="362" r:id="rId17"/>
    <p:sldId id="363" r:id="rId18"/>
    <p:sldId id="364" r:id="rId19"/>
    <p:sldId id="365" r:id="rId20"/>
    <p:sldId id="366" r:id="rId21"/>
    <p:sldId id="367" r:id="rId22"/>
    <p:sldId id="368" r:id="rId23"/>
    <p:sldId id="323" r:id="rId24"/>
    <p:sldId id="324" r:id="rId25"/>
    <p:sldId id="325" r:id="rId26"/>
    <p:sldId id="369" r:id="rId27"/>
    <p:sldId id="370" r:id="rId28"/>
    <p:sldId id="329" r:id="rId29"/>
    <p:sldId id="371" r:id="rId30"/>
    <p:sldId id="372" r:id="rId31"/>
    <p:sldId id="376" r:id="rId32"/>
    <p:sldId id="377" r:id="rId33"/>
    <p:sldId id="378" r:id="rId34"/>
    <p:sldId id="379" r:id="rId35"/>
    <p:sldId id="258" r:id="rId36"/>
    <p:sldId id="262" r:id="rId37"/>
    <p:sldId id="263" r:id="rId38"/>
    <p:sldId id="264" r:id="rId39"/>
    <p:sldId id="265" r:id="rId40"/>
    <p:sldId id="266" r:id="rId41"/>
    <p:sldId id="267" r:id="rId42"/>
    <p:sldId id="268" r:id="rId43"/>
    <p:sldId id="269" r:id="rId44"/>
    <p:sldId id="270" r:id="rId45"/>
    <p:sldId id="271" r:id="rId46"/>
    <p:sldId id="272" r:id="rId47"/>
    <p:sldId id="273" r:id="rId48"/>
    <p:sldId id="341" r:id="rId49"/>
    <p:sldId id="380" r:id="rId50"/>
    <p:sldId id="381" r:id="rId51"/>
    <p:sldId id="382" r:id="rId52"/>
    <p:sldId id="383" r:id="rId53"/>
    <p:sldId id="354"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64" autoAdjust="0"/>
  </p:normalViewPr>
  <p:slideViewPr>
    <p:cSldViewPr>
      <p:cViewPr>
        <p:scale>
          <a:sx n="78" d="100"/>
          <a:sy n="78" d="100"/>
        </p:scale>
        <p:origin x="-114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146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146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146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3EC7A5BA-97C9-428B-8574-310F87C857CF}" type="slidenum">
              <a:rPr lang="en-US"/>
              <a:pPr>
                <a:defRPr/>
              </a:pPr>
              <a:t>‹#›</a:t>
            </a:fld>
            <a:endParaRPr lang="en-US"/>
          </a:p>
        </p:txBody>
      </p:sp>
    </p:spTree>
    <p:extLst>
      <p:ext uri="{BB962C8B-B14F-4D97-AF65-F5344CB8AC3E}">
        <p14:creationId xmlns:p14="http://schemas.microsoft.com/office/powerpoint/2010/main" val="1309517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45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594172C7-A940-4CFA-932C-1EE7FF056149}" type="slidenum">
              <a:rPr lang="en-US"/>
              <a:pPr>
                <a:defRPr/>
              </a:pPr>
              <a:t>‹#›</a:t>
            </a:fld>
            <a:endParaRPr lang="en-US"/>
          </a:p>
        </p:txBody>
      </p:sp>
    </p:spTree>
    <p:extLst>
      <p:ext uri="{BB962C8B-B14F-4D97-AF65-F5344CB8AC3E}">
        <p14:creationId xmlns:p14="http://schemas.microsoft.com/office/powerpoint/2010/main" val="41740993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514FDD3-5593-4D06-8050-A210150F01F0}" type="slidenum">
              <a:rPr lang="en-US" altLang="en-US" smtClean="0"/>
              <a:pPr eaLnBrk="1" hangingPunct="1">
                <a:spcBef>
                  <a:spcPct val="0"/>
                </a:spcBef>
              </a:pPr>
              <a:t>25</a:t>
            </a:fld>
            <a:endParaRPr lang="en-US" altLang="en-US" smtClean="0"/>
          </a:p>
        </p:txBody>
      </p:sp>
      <p:sp>
        <p:nvSpPr>
          <p:cNvPr id="65539"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998C1927-7112-4864-B5B3-9D61BFF4013A}" type="slidenum">
              <a:rPr lang="en-US" altLang="en-US"/>
              <a:pPr algn="r" eaLnBrk="1" hangingPunct="1">
                <a:spcBef>
                  <a:spcPct val="0"/>
                </a:spcBef>
              </a:pPr>
              <a:t>25</a:t>
            </a:fld>
            <a:endParaRPr lang="en-US" altLang="en-US"/>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EEC8887-99B5-4D9E-B2B2-DA1A63F4D628}" type="slidenum">
              <a:rPr lang="en-US" altLang="en-US" smtClean="0"/>
              <a:pPr eaLnBrk="1" hangingPunct="1">
                <a:spcBef>
                  <a:spcPct val="0"/>
                </a:spcBef>
              </a:pPr>
              <a:t>37</a:t>
            </a:fld>
            <a:endParaRPr lang="en-US" altLang="en-US" smtClean="0"/>
          </a:p>
        </p:txBody>
      </p:sp>
      <p:sp>
        <p:nvSpPr>
          <p:cNvPr id="665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70621C71-C8BA-481D-A43A-A179EBFC696A}" type="slidenum">
              <a:rPr lang="en-US" altLang="en-US">
                <a:cs typeface="Arial" charset="0"/>
              </a:rPr>
              <a:pPr algn="r" eaLnBrk="1" hangingPunct="1">
                <a:spcBef>
                  <a:spcPct val="0"/>
                </a:spcBef>
              </a:pPr>
              <a:t>37</a:t>
            </a:fld>
            <a:endParaRPr lang="en-US" altLang="en-US">
              <a:cs typeface="Arial" charset="0"/>
            </a:endParaRPr>
          </a:p>
        </p:txBody>
      </p:sp>
      <p:sp>
        <p:nvSpPr>
          <p:cNvPr id="66564" name="Rectangle 2"/>
          <p:cNvSpPr>
            <a:spLocks noGrp="1" noRot="1" noChangeAspect="1" noChangeArrowheads="1" noTextEdit="1"/>
          </p:cNvSpPr>
          <p:nvPr>
            <p:ph type="sldImg"/>
          </p:nvPr>
        </p:nvSpPr>
        <p:spPr>
          <a:ln/>
        </p:spPr>
      </p:sp>
      <p:sp>
        <p:nvSpPr>
          <p:cNvPr id="665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D5B457D-522A-4CB4-9C57-10E22EC61972}" type="slidenum">
              <a:rPr lang="en-US" altLang="en-US" smtClean="0"/>
              <a:pPr eaLnBrk="1" hangingPunct="1">
                <a:spcBef>
                  <a:spcPct val="0"/>
                </a:spcBef>
              </a:pPr>
              <a:t>38</a:t>
            </a:fld>
            <a:endParaRPr lang="en-US" altLang="en-US" smtClean="0"/>
          </a:p>
        </p:txBody>
      </p:sp>
      <p:sp>
        <p:nvSpPr>
          <p:cNvPr id="67587"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C777D9EA-1801-48E2-849F-B5EA33FD7215}" type="slidenum">
              <a:rPr lang="en-US" altLang="en-US">
                <a:cs typeface="Arial" charset="0"/>
              </a:rPr>
              <a:pPr algn="r" eaLnBrk="1" hangingPunct="1">
                <a:spcBef>
                  <a:spcPct val="0"/>
                </a:spcBef>
              </a:pPr>
              <a:t>38</a:t>
            </a:fld>
            <a:endParaRPr lang="en-US" altLang="en-US">
              <a:cs typeface="Arial" charset="0"/>
            </a:endParaRPr>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DF464D02-0774-447E-9FE7-D1D6D932A9DE}" type="slidenum">
              <a:rPr lang="en-US" altLang="en-US" smtClean="0"/>
              <a:pPr eaLnBrk="1" hangingPunct="1">
                <a:spcBef>
                  <a:spcPct val="0"/>
                </a:spcBef>
              </a:pPr>
              <a:t>39</a:t>
            </a:fld>
            <a:endParaRPr lang="en-US" altLang="en-US" smtClean="0"/>
          </a:p>
        </p:txBody>
      </p:sp>
      <p:sp>
        <p:nvSpPr>
          <p:cNvPr id="68611"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3D027CC0-D445-4AB1-BBA8-D367F0FAF617}" type="slidenum">
              <a:rPr lang="en-US" altLang="en-US">
                <a:cs typeface="Arial" charset="0"/>
              </a:rPr>
              <a:pPr algn="r" eaLnBrk="1" hangingPunct="1">
                <a:spcBef>
                  <a:spcPct val="0"/>
                </a:spcBef>
              </a:pPr>
              <a:t>39</a:t>
            </a:fld>
            <a:endParaRPr lang="en-US" altLang="en-US">
              <a:cs typeface="Arial" charset="0"/>
            </a:endParaRPr>
          </a:p>
        </p:txBody>
      </p:sp>
      <p:sp>
        <p:nvSpPr>
          <p:cNvPr id="68612" name="Rectangle 2"/>
          <p:cNvSpPr>
            <a:spLocks noGrp="1" noRot="1" noChangeAspect="1" noChangeArrowheads="1" noTextEdit="1"/>
          </p:cNvSpPr>
          <p:nvPr>
            <p:ph type="sldImg"/>
          </p:nvPr>
        </p:nvSpPr>
        <p:spPr>
          <a:ln/>
        </p:spPr>
      </p:sp>
      <p:sp>
        <p:nvSpPr>
          <p:cNvPr id="6861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7F758A2-7DAB-4DD3-8C39-17566C0D7634}" type="slidenum">
              <a:rPr lang="en-US" altLang="en-US" smtClean="0"/>
              <a:pPr eaLnBrk="1" hangingPunct="1">
                <a:spcBef>
                  <a:spcPct val="0"/>
                </a:spcBef>
              </a:pPr>
              <a:t>40</a:t>
            </a:fld>
            <a:endParaRPr lang="en-US" altLang="en-US" smtClean="0"/>
          </a:p>
        </p:txBody>
      </p:sp>
      <p:sp>
        <p:nvSpPr>
          <p:cNvPr id="6963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lgn="r" eaLnBrk="1" hangingPunct="1">
              <a:spcBef>
                <a:spcPct val="0"/>
              </a:spcBef>
            </a:pPr>
            <a:fld id="{0D9AF011-DDCD-4626-A3A7-1175568FCDD6}" type="slidenum">
              <a:rPr lang="en-US" altLang="en-US">
                <a:cs typeface="Arial" charset="0"/>
              </a:rPr>
              <a:pPr algn="r" eaLnBrk="1" hangingPunct="1">
                <a:spcBef>
                  <a:spcPct val="0"/>
                </a:spcBef>
              </a:pPr>
              <a:t>40</a:t>
            </a:fld>
            <a:endParaRPr lang="en-US" altLang="en-US">
              <a:cs typeface="Arial" charset="0"/>
            </a:endParaRPr>
          </a:p>
        </p:txBody>
      </p:sp>
      <p:sp>
        <p:nvSpPr>
          <p:cNvPr id="69636" name="Rectangle 2"/>
          <p:cNvSpPr>
            <a:spLocks noGrp="1" noRot="1" noChangeAspect="1" noChangeArrowheads="1" noTextEdit="1"/>
          </p:cNvSpPr>
          <p:nvPr>
            <p:ph type="sldImg"/>
          </p:nvPr>
        </p:nvSpPr>
        <p:spPr>
          <a:ln/>
        </p:spPr>
      </p:sp>
      <p:sp>
        <p:nvSpPr>
          <p:cNvPr id="696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3426" name="Rectangle 2"/>
          <p:cNvSpPr>
            <a:spLocks noGrp="1" noChangeArrowheads="1"/>
          </p:cNvSpPr>
          <p:nvPr>
            <p:ph type="ctrTitle"/>
          </p:nvPr>
        </p:nvSpPr>
        <p:spPr>
          <a:xfrm>
            <a:off x="179388" y="476250"/>
            <a:ext cx="6048375" cy="1109663"/>
          </a:xfrm>
        </p:spPr>
        <p:txBody>
          <a:bodyPr/>
          <a:lstStyle>
            <a:lvl1pPr>
              <a:defRPr sz="3200" b="1">
                <a:solidFill>
                  <a:schemeClr val="bg1"/>
                </a:solidFill>
              </a:defRPr>
            </a:lvl1pPr>
          </a:lstStyle>
          <a:p>
            <a:r>
              <a:rPr lang="ru-RU"/>
              <a:t>Click to edit Master title style</a:t>
            </a:r>
          </a:p>
        </p:txBody>
      </p:sp>
      <p:sp>
        <p:nvSpPr>
          <p:cNvPr id="103427" name="Rectangle 3"/>
          <p:cNvSpPr>
            <a:spLocks noGrp="1" noChangeArrowheads="1"/>
          </p:cNvSpPr>
          <p:nvPr>
            <p:ph type="subTitle" idx="1"/>
          </p:nvPr>
        </p:nvSpPr>
        <p:spPr>
          <a:xfrm>
            <a:off x="179388" y="1336675"/>
            <a:ext cx="6048375" cy="696913"/>
          </a:xfrm>
        </p:spPr>
        <p:txBody>
          <a:bodyPr/>
          <a:lstStyle>
            <a:lvl1pPr marL="0" indent="0">
              <a:buFontTx/>
              <a:buNone/>
              <a:defRPr sz="2400" b="1">
                <a:solidFill>
                  <a:schemeClr val="bg1"/>
                </a:solidFill>
              </a:defRPr>
            </a:lvl1pPr>
          </a:lstStyle>
          <a:p>
            <a:r>
              <a:rPr lang="ru-RU"/>
              <a:t>Click to edit Master subtitle style</a:t>
            </a:r>
          </a:p>
        </p:txBody>
      </p:sp>
    </p:spTree>
    <p:extLst>
      <p:ext uri="{BB962C8B-B14F-4D97-AF65-F5344CB8AC3E}">
        <p14:creationId xmlns:p14="http://schemas.microsoft.com/office/powerpoint/2010/main" val="2844459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9214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6288" y="1484313"/>
            <a:ext cx="1982787" cy="4967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76338" y="1484313"/>
            <a:ext cx="5797550" cy="4967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7205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36863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27356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76338" y="1989138"/>
            <a:ext cx="3744912" cy="4462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73650" y="1989138"/>
            <a:ext cx="3746500" cy="4462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11074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74074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48342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73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0220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45344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55875" y="1484313"/>
            <a:ext cx="65532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en-US" smtClean="0"/>
              <a:t>Click to edit Master title style</a:t>
            </a:r>
          </a:p>
        </p:txBody>
      </p:sp>
      <p:sp>
        <p:nvSpPr>
          <p:cNvPr id="1027" name="Rectangle 3"/>
          <p:cNvSpPr>
            <a:spLocks noGrp="1" noChangeArrowheads="1"/>
          </p:cNvSpPr>
          <p:nvPr>
            <p:ph type="body" idx="1"/>
          </p:nvPr>
        </p:nvSpPr>
        <p:spPr bwMode="auto">
          <a:xfrm>
            <a:off x="1176338" y="1989138"/>
            <a:ext cx="7643812"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en-US" smtClean="0"/>
              <a:t>Click to edit Master text styles</a:t>
            </a:r>
          </a:p>
          <a:p>
            <a:pPr lvl="1"/>
            <a:r>
              <a:rPr lang="ru-RU" altLang="en-US" smtClean="0"/>
              <a:t>Second level</a:t>
            </a:r>
          </a:p>
          <a:p>
            <a:pPr lvl="2"/>
            <a:r>
              <a:rPr lang="ru-RU" altLang="en-US" smtClean="0"/>
              <a:t>Third level</a:t>
            </a:r>
          </a:p>
          <a:p>
            <a:pPr lvl="3"/>
            <a:r>
              <a:rPr lang="ru-RU" altLang="en-US" smtClean="0"/>
              <a:t>Fourth level</a:t>
            </a:r>
          </a:p>
          <a:p>
            <a:pPr lvl="4"/>
            <a:r>
              <a:rPr lang="ru-RU" altLang="en-US" smtClean="0"/>
              <a:t>Fifth level</a:t>
            </a:r>
          </a:p>
        </p:txBody>
      </p:sp>
    </p:spTree>
  </p:cSld>
  <p:clrMap bg1="lt1" tx1="dk1" bg2="lt2" tx2="dk2" accent1="accent1" accent2="accent2" accent3="accent3" accent4="accent4" accent5="accent5" accent6="accent6" hlink="hlink" folHlink="folHlink"/>
  <p:sldLayoutIdLst>
    <p:sldLayoutId id="2147483744"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0" fontAlgn="base" hangingPunct="0">
        <a:spcBef>
          <a:spcPct val="0"/>
        </a:spcBef>
        <a:spcAft>
          <a:spcPct val="0"/>
        </a:spcAft>
        <a:defRPr sz="3600">
          <a:solidFill>
            <a:schemeClr val="bg2"/>
          </a:solidFill>
          <a:latin typeface="+mj-lt"/>
          <a:ea typeface="+mj-ea"/>
          <a:cs typeface="+mj-cs"/>
        </a:defRPr>
      </a:lvl1pPr>
      <a:lvl2pPr algn="l" rtl="0" eaLnBrk="0" fontAlgn="base" hangingPunct="0">
        <a:spcBef>
          <a:spcPct val="0"/>
        </a:spcBef>
        <a:spcAft>
          <a:spcPct val="0"/>
        </a:spcAft>
        <a:defRPr sz="3600">
          <a:solidFill>
            <a:schemeClr val="bg2"/>
          </a:solidFill>
          <a:latin typeface="Arial" charset="0"/>
        </a:defRPr>
      </a:lvl2pPr>
      <a:lvl3pPr algn="l" rtl="0" eaLnBrk="0" fontAlgn="base" hangingPunct="0">
        <a:spcBef>
          <a:spcPct val="0"/>
        </a:spcBef>
        <a:spcAft>
          <a:spcPct val="0"/>
        </a:spcAft>
        <a:defRPr sz="3600">
          <a:solidFill>
            <a:schemeClr val="bg2"/>
          </a:solidFill>
          <a:latin typeface="Arial" charset="0"/>
        </a:defRPr>
      </a:lvl3pPr>
      <a:lvl4pPr algn="l" rtl="0" eaLnBrk="0" fontAlgn="base" hangingPunct="0">
        <a:spcBef>
          <a:spcPct val="0"/>
        </a:spcBef>
        <a:spcAft>
          <a:spcPct val="0"/>
        </a:spcAft>
        <a:defRPr sz="3600">
          <a:solidFill>
            <a:schemeClr val="bg2"/>
          </a:solidFill>
          <a:latin typeface="Arial" charset="0"/>
        </a:defRPr>
      </a:lvl4pPr>
      <a:lvl5pPr algn="l" rtl="0" eaLnBrk="0" fontAlgn="base" hangingPunct="0">
        <a:spcBef>
          <a:spcPct val="0"/>
        </a:spcBef>
        <a:spcAft>
          <a:spcPct val="0"/>
        </a:spcAft>
        <a:defRPr sz="3600">
          <a:solidFill>
            <a:schemeClr val="bg2"/>
          </a:solidFill>
          <a:latin typeface="Arial" charset="0"/>
        </a:defRPr>
      </a:lvl5pPr>
      <a:lvl6pPr marL="457200" algn="l" rtl="0" fontAlgn="base">
        <a:spcBef>
          <a:spcPct val="0"/>
        </a:spcBef>
        <a:spcAft>
          <a:spcPct val="0"/>
        </a:spcAft>
        <a:defRPr sz="3600">
          <a:solidFill>
            <a:schemeClr val="bg2"/>
          </a:solidFill>
          <a:latin typeface="Arial" charset="0"/>
        </a:defRPr>
      </a:lvl6pPr>
      <a:lvl7pPr marL="914400" algn="l" rtl="0" fontAlgn="base">
        <a:spcBef>
          <a:spcPct val="0"/>
        </a:spcBef>
        <a:spcAft>
          <a:spcPct val="0"/>
        </a:spcAft>
        <a:defRPr sz="3600">
          <a:solidFill>
            <a:schemeClr val="bg2"/>
          </a:solidFill>
          <a:latin typeface="Arial" charset="0"/>
        </a:defRPr>
      </a:lvl7pPr>
      <a:lvl8pPr marL="1371600" algn="l" rtl="0" fontAlgn="base">
        <a:spcBef>
          <a:spcPct val="0"/>
        </a:spcBef>
        <a:spcAft>
          <a:spcPct val="0"/>
        </a:spcAft>
        <a:defRPr sz="3600">
          <a:solidFill>
            <a:schemeClr val="bg2"/>
          </a:solidFill>
          <a:latin typeface="Arial" charset="0"/>
        </a:defRPr>
      </a:lvl8pPr>
      <a:lvl9pPr marL="1828800" algn="l" rtl="0" fontAlgn="base">
        <a:spcBef>
          <a:spcPct val="0"/>
        </a:spcBef>
        <a:spcAft>
          <a:spcPct val="0"/>
        </a:spcAft>
        <a:defRPr sz="3600">
          <a:solidFill>
            <a:schemeClr val="bg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hyperlink" Target="http://www.google.com/url?sa=i&amp;rct=j&amp;q=rabbit&amp;source=images&amp;cd=&amp;cad=rja&amp;uact=8&amp;docid=lwwmBYEQ2FTpTM&amp;tbnid=T6dtUZdbp3kT1M:&amp;ved=0CAUQjRw&amp;url=http://www.grit.com/animals/pet-rabbit-breeds-zkrz12zsie.aspx&amp;ei=P-f0U-uoOsmOyATczYKwDw&amp;psig=AFQjCNE_AHaUY55C9TtfxOI0MMgzg0EHNw&amp;ust=1408645303646245" TargetMode="External"/><Relationship Id="rId1" Type="http://schemas.openxmlformats.org/officeDocument/2006/relationships/slideLayout" Target="../slideLayouts/slideLayout2.xml"/><Relationship Id="rId6" Type="http://schemas.openxmlformats.org/officeDocument/2006/relationships/hyperlink" Target="http://www.google.com/url?sa=i&amp;rct=j&amp;q=lynx&amp;source=images&amp;cd=&amp;cad=rja&amp;uact=8&amp;docid=PIG_kgJPDXWNKM&amp;tbnid=ymC0zOJvgaYcZM:&amp;ved=0CAUQjRw&amp;url=http://www.snareshop.com/departments.asp?dept=260&amp;ei=V-j0U7HZCoqcygTcj4DQBg&amp;psig=AFQjCNFYG7bUNNj0YIh0u2D8juJq7MMzXQ&amp;ust=1408645572299350" TargetMode="External"/><Relationship Id="rId5" Type="http://schemas.openxmlformats.org/officeDocument/2006/relationships/image" Target="../media/image27.jpeg"/><Relationship Id="rId4" Type="http://schemas.openxmlformats.org/officeDocument/2006/relationships/hyperlink" Target="http://www.google.com/url?sa=i&amp;rct=j&amp;q=bacteria&amp;source=images&amp;cd=&amp;docid=Dp0qjBk-VnVqWM&amp;tbnid=_MgSdJy40bCitM:&amp;ved=0CAUQjRw&amp;url=http://www.life.org.uk/bacteria-investigation&amp;ei=1-f0U4z1DsaWyASQt4DQBA&amp;psig=AFQjCNHoYvumrNRx_zSUg2Qi5qKHA4almQ&amp;ust=1408645457995207"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26.jpeg"/><Relationship Id="rId4" Type="http://schemas.openxmlformats.org/officeDocument/2006/relationships/hyperlink" Target="http://www.google.com/url?sa=i&amp;rct=j&amp;q=rabbit&amp;source=images&amp;cd=&amp;cad=rja&amp;uact=8&amp;docid=lwwmBYEQ2FTpTM&amp;tbnid=T6dtUZdbp3kT1M:&amp;ved=0CAUQjRw&amp;url=http://www.grit.com/animals/pet-rabbit-breeds-zkrz12zsie.aspx&amp;ei=P-f0U-uoOsmOyATczYKwDw&amp;psig=AFQjCNE_AHaUY55C9TtfxOI0MMgzg0EHNw&amp;ust=1408645303646245"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hyperlink" Target="http://www.google.com/url?sa=i&amp;rct=j&amp;q=cheetah&amp;source=images&amp;cd=&amp;cad=rja&amp;uact=8&amp;docid=GNH1R6mo3X-YQM&amp;tbnid=rnlkypma5zm1EM:&amp;ved=0CAUQjRw&amp;url=http://2il.org/cheetah-facts/&amp;ei=yFnuU_6DJ8n3yQT6j4LQCQ&amp;bvm=bv.73231344,d.aWw&amp;psig=AFQjCNGinh30_ph6bJ0BDl_veNAWJhiuUg&amp;ust=1408215873063080" TargetMode="External"/><Relationship Id="rId2" Type="http://schemas.openxmlformats.org/officeDocument/2006/relationships/hyperlink" Target="http://www.google.com/url?sa=i&amp;rct=j&amp;q=lynx&amp;source=images&amp;cd=&amp;cad=rja&amp;uact=8&amp;docid=3n4ZWJu2kOPNcM&amp;tbnid=XydnNQHhUNhoKM:&amp;ved=0CAUQjRw&amp;url=http://ipad.wallpaperswiki.com/lynx-cat-face/&amp;ei=vPz0U_3-OsWbyASpjIDYCg&amp;psig=AFQjCNFYG7bUNNj0YIh0u2D8juJq7MMzXQ&amp;ust=1408645572299350" TargetMode="Externa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fungi&amp;source=images&amp;cd=&amp;cad=rja&amp;uact=8&amp;docid=IvUOiRUjoRWZSM&amp;tbnid=GJCJx8uwTSgWzM:&amp;ved=0CAUQjRw&amp;url=http://www.biodiversitysussex.org.uk/species/fungi-including-lichens&amp;ei=gE_3U4SnNYj4yQSzw4HADQ&amp;bvm=bv.73373277,d.aWw&amp;psig=AFQjCNHtV7HX0UAdEn_WbMeN_K_K5C0Ldg&amp;ust=1408803052163408" TargetMode="External"/><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m/url?sa=i&amp;rct=j&amp;q=mites&amp;source=images&amp;cd=&amp;cad=rja&amp;uact=8&amp;docid=hf31Y-zwmIEF7M&amp;tbnid=iILG3zslSjc-TM:&amp;ved=0CAUQjRw&amp;url=http://www.mountainside-medical.com/blog/dust-mite-treatment/&amp;ei=kv70U-fIJMT1yATFx4C4Cw&amp;psig=AFQjCNHQEV93okJy9Kz-oCn_4aGcjggCJQ&amp;ust=1408651258076549" TargetMode="External"/><Relationship Id="rId3" Type="http://schemas.openxmlformats.org/officeDocument/2006/relationships/image" Target="../media/image42.jpeg"/><Relationship Id="rId7" Type="http://schemas.openxmlformats.org/officeDocument/2006/relationships/image" Target="../media/image44.jpeg"/><Relationship Id="rId2" Type="http://schemas.openxmlformats.org/officeDocument/2006/relationships/hyperlink" Target="http://www.google.com/url?sa=i&amp;rct=j&amp;q=snail&amp;source=images&amp;cd=&amp;cad=rja&amp;uact=8&amp;docid=CDDn3s-eVN91rM&amp;tbnid=RuSRNr_MdjAfLM:&amp;ved=0CAUQjRw&amp;url=http://www.animalpictures123.org/pictures/snail/&amp;ei=__30U8jWCcOVyASglIDgDg&amp;psig=AFQjCNHEHnizoZpg1KmUj94g-wqZzjorbA&amp;ust=1408651130257519" TargetMode="External"/><Relationship Id="rId1" Type="http://schemas.openxmlformats.org/officeDocument/2006/relationships/slideLayout" Target="../slideLayouts/slideLayout2.xml"/><Relationship Id="rId6" Type="http://schemas.openxmlformats.org/officeDocument/2006/relationships/hyperlink" Target="http://www.google.com/url?sa=i&amp;rct=j&amp;q=earthworms&amp;source=images&amp;cd=&amp;cad=rja&amp;uact=8&amp;docid=rPbS8nBZAd4OgM&amp;tbnid=ZR_XuQM0yWd59M:&amp;ved=0CAUQjRw&amp;url=http://www.backwaterreptiles.com/feeders/earthworms-for-sale.html&amp;ei=UP70U9reHYeGyATbtYLgDw&amp;psig=AFQjCNFvHx8ni98-jgFZS_xDUjKY22cl7g&amp;ust=1408651210598512" TargetMode="External"/><Relationship Id="rId5" Type="http://schemas.openxmlformats.org/officeDocument/2006/relationships/image" Target="../media/image43.jpeg"/><Relationship Id="rId10" Type="http://schemas.openxmlformats.org/officeDocument/2006/relationships/image" Target="../media/image46.png"/><Relationship Id="rId4" Type="http://schemas.openxmlformats.org/officeDocument/2006/relationships/hyperlink" Target="http://www.google.com/url?sa=i&amp;rct=j&amp;q=crab&amp;source=images&amp;cd=&amp;cad=rja&amp;uact=8&amp;docid=LpSNwGTu9eUzXM&amp;tbnid=tkFL22n392xiAM:&amp;ved=0CAUQjRw&amp;url=http://boundsblog16.blogspot.com/2012/10/hot-crab-dip.html&amp;ei=Hv70U4XtFMKxyATemYDoCQ&amp;psig=AFQjCNFQieiSEjsASKYgqbUk_jwxpO2LiA&amp;ust=1408651160492436" TargetMode="External"/><Relationship Id="rId9" Type="http://schemas.openxmlformats.org/officeDocument/2006/relationships/image" Target="../media/image45.jpeg"/></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rct=j&amp;q=whale,%20filter%20feeder&amp;source=images&amp;cd=&amp;cad=rja&amp;uact=8&amp;docid=XCW1ICAWVMyc3M&amp;tbnid=EmN9AJV-z7Q0qM:&amp;ved=0CAUQjRw&amp;url=http://animalia-life.com/whale-shark.html&amp;ei=W1D3U-LxJ4KMyASqzYKwAg&amp;bvm=bv.73373277,d.aWw&amp;psig=AFQjCNHKVpRbEmEi8n2jgkNIrpLha2d50A&amp;ust=1408803262102236" TargetMode="External"/><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url?sa=i&amp;rct=j&amp;q=cheetah&amp;source=images&amp;cd=&amp;cad=rja&amp;uact=8&amp;docid=GNH1R6mo3X-YQM&amp;tbnid=rnlkypma5zm1EM:&amp;ved=0CAUQjRw&amp;url=http://2il.org/cheetah-facts/&amp;ei=yFnuU_6DJ8n3yQT6j4LQCQ&amp;bvm=bv.73231344,d.aWw&amp;psig=AFQjCNGinh30_ph6bJ0BDl_veNAWJhiuUg&amp;ust=1408215873063080" TargetMode="External"/><Relationship Id="rId7"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33.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hyperlink" Target="http://www.google.com/url?sa=i&amp;rct=j&amp;q=cheetah&amp;source=images&amp;cd=&amp;cad=rja&amp;uact=8&amp;docid=GNH1R6mo3X-YQM&amp;tbnid=rnlkypma5zm1EM:&amp;ved=0CAUQjRw&amp;url=http://2il.org/cheetah-facts/&amp;ei=yFnuU_6DJ8n3yQT6j4LQCQ&amp;bvm=bv.73231344,d.aWw&amp;psig=AFQjCNGinh30_ph6bJ0BDl_veNAWJhiuUg&amp;ust=1408215873063080"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33.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om/url?sa=i&amp;rct=j&amp;q=cheetah&amp;source=images&amp;cd=&amp;cad=rja&amp;uact=8&amp;docid=GNH1R6mo3X-YQM&amp;tbnid=rnlkypma5zm1EM:&amp;ved=0CAUQjRw&amp;url=http://2il.org/cheetah-facts/&amp;ei=yFnuU_6DJ8n3yQT6j4LQCQ&amp;bvm=bv.73231344,d.aWw&amp;psig=AFQjCNGinh30_ph6bJ0BDl_veNAWJhiuUg&amp;ust=1408215873063080"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33.jpeg"/><Relationship Id="rId4"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cheetah&amp;source=images&amp;cd=&amp;cad=rja&amp;uact=8&amp;docid=GNH1R6mo3X-YQM&amp;tbnid=rnlkypma5zm1EM:&amp;ved=0CAUQjRw&amp;url=http://2il.org/cheetah-facts/&amp;ei=yFnuU_6DJ8n3yQT6j4LQCQ&amp;bvm=bv.73231344,d.aWw&amp;psig=AFQjCNGinh30_ph6bJ0BDl_veNAWJhiuUg&amp;ust=1408215873063080" TargetMode="External"/><Relationship Id="rId7" Type="http://schemas.openxmlformats.org/officeDocument/2006/relationships/image" Target="../media/image58.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33.jpeg"/><Relationship Id="rId4" Type="http://schemas.openxmlformats.org/officeDocument/2006/relationships/image" Target="../media/image36.jpe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m/url?sa=i&amp;rct=j&amp;q=cheetah&amp;source=images&amp;cd=&amp;cad=rja&amp;uact=8&amp;docid=GNH1R6mo3X-YQM&amp;tbnid=rnlkypma5zm1EM:&amp;ved=0CAUQjRw&amp;url=http://2il.org/cheetah-facts/&amp;ei=yFnuU_6DJ8n3yQT6j4LQCQ&amp;bvm=bv.73231344,d.aWw&amp;psig=AFQjCNGinh30_ph6bJ0BDl_veNAWJhiuUg&amp;ust=1408215873063080" TargetMode="External"/><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33.jpeg"/><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google.com/url?sa=i&amp;rct=j&amp;q=cheetah&amp;source=images&amp;cd=&amp;cad=rja&amp;uact=8&amp;docid=GNH1R6mo3X-YQM&amp;tbnid=rnlkypma5zm1EM:&amp;ved=0CAUQjRw&amp;url=http://2il.org/cheetah-facts/&amp;ei=yFnuU_6DJ8n3yQT6j4LQCQ&amp;bvm=bv.73231344,d.aWw&amp;psig=AFQjCNGinh30_ph6bJ0BDl_veNAWJhiuUg&amp;ust=1408215873063080" TargetMode="External"/><Relationship Id="rId7" Type="http://schemas.openxmlformats.org/officeDocument/2006/relationships/image" Target="../media/image61.png"/><Relationship Id="rId2" Type="http://schemas.openxmlformats.org/officeDocument/2006/relationships/image" Target="../media/image55.png"/><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33.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images.google.com/imgres?imgurl=http://animals.nationalgeographic.com/staticfiles/NGS/Shared/StaticFiles/animals/images/primary/red-fox-sleeping.jpg&amp;imgrefurl=http://animals.nationalgeographic.com/animals/mammals/red-fox.html&amp;h=324&amp;w=470&amp;sz=30&amp;hl=en&amp;start=5&amp;um=1&amp;tbnid=gIiqNXaQ6Pi11M:&amp;tbnh=89&amp;tbnw=129&amp;prev=/images?q%3Dfox,%2B%26svnum%3D10%26um%3D1%26hl%3Den%26safe%3Dactive%26sa%3DG" TargetMode="External"/><Relationship Id="rId1" Type="http://schemas.openxmlformats.org/officeDocument/2006/relationships/slideLayout" Target="../slideLayouts/slideLayout7.xml"/><Relationship Id="rId5" Type="http://schemas.openxmlformats.org/officeDocument/2006/relationships/image" Target="../media/image67.jpeg"/><Relationship Id="rId4" Type="http://schemas.openxmlformats.org/officeDocument/2006/relationships/hyperlink" Target="http://images.google.com/imgres?imgurl=http://www.tpwd.state.tx.us/huntwild/wild/images/mammals/coyote2small.jpg&amp;imgrefurl=http://www.tpwd.state.tx.us/huntwild/wild/species/coyote/&amp;h=302&amp;w=300&amp;sz=23&amp;hl=en&amp;start=3&amp;um=1&amp;tbnid=OAMARrunjB8O_M:&amp;tbnh=116&amp;tbnw=115&amp;prev=/images?q%3Dcoyote%26svnum%3D10%26um%3D1%26hl%3Den%26safe%3Dactive"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hyperlink" Target="http://images.google.com/imgres?imgurl=http://www.pullmanfamilymed.com/ticks1.gif&amp;imgrefurl=http://www.pullmanfamilymed.com/spiders.htm&amp;h=319&amp;w=349&amp;sz=77&amp;hl=en&amp;start=30&amp;um=1&amp;tbnid=CMLYEWZxN8mAaM:&amp;tbnh=110&amp;tbnw=120&amp;prev=/images?q%3Dticks%26start%3D20%26ndsp%3D20%26svnum%3D10%26um%3D1%26hl%3Den%26safe%3Dactive%26sa%3DN" TargetMode="External"/></Relationships>
</file>

<file path=ppt/slides/_rels/slide46.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hyperlink" Target="http://images.google.com/imgres?imgurl=http://www.aboututila.com/ScubaInfo/Whale-Sharks/Photos/Whale-Shark-East-Wind-01.jpg&amp;imgrefurl=http://www.aboututila.com/ScubaInfo/Whale-Sharks/Whale-Shark-Controversy.htm&amp;h=1174&amp;w=1533&amp;sz=196&amp;hl=en&amp;start=11&amp;um=1&amp;tbnid=bCzGFV1hduSAvM:&amp;tbnh=115&amp;tbnw=150&amp;prev=/images?q%3Dremoras,%2Bshark%26ndsp%3D20%26svnum%3D10%26um%3D1%26hl%3Den%26safe%3Dactive%26sa%3DN" TargetMode="External"/><Relationship Id="rId1" Type="http://schemas.openxmlformats.org/officeDocument/2006/relationships/slideLayout" Target="../slideLayouts/slideLayout2.xml"/><Relationship Id="rId5" Type="http://schemas.openxmlformats.org/officeDocument/2006/relationships/image" Target="../media/image76.jpeg"/><Relationship Id="rId4" Type="http://schemas.openxmlformats.org/officeDocument/2006/relationships/hyperlink" Target="http://images.google.com/imgres?imgurl=http://www.earthhealing.info/nest.jpg&amp;imgrefurl=http://www.earthhealing.info/dailymay07.htm&amp;h=369&amp;w=500&amp;sz=156&amp;hl=en&amp;start=13&amp;um=1&amp;tbnid=RDwFPJHvX82OIM:&amp;tbnh=96&amp;tbnw=130&amp;prev=/images?q%3Dbird's%2Bnest%2Bin%2Btree%26svnum%3D10%26um%3D1%26hl%3Den%26safe%3Dactive"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4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hyperlink" Target="http://animal.discovery.com/videos/weird-true-freaky-asian-carp-invasion.html" TargetMode="External"/><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5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hyperlink" Target="http://images.google.com/imgres?imgurl=http://animals.nationalgeographic.com/staticfiles/NGS/Shared/StaticFiles/animals/images/primary/bald-eagle-head.jpg&amp;imgrefurl=http://animals.nationalgeographic.com/animals/birds/bald-eagle.html&amp;h=324&amp;w=470&amp;sz=30&amp;hl=en&amp;start=2&amp;um=1&amp;tbnid=gPVMYeS2g0GqYM:&amp;tbnh=89&amp;tbnw=129&amp;prev=/images?q=bald+eagle&amp;gbv=2&amp;svnum=10&amp;um=1&amp;hl=en&amp;safe=active" TargetMode="Externa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hyperlink" Target="http://images.google.com/imgres?imgurl=http://www.alaska-in-pictures.com/data/media/4/bald-eagle-landing_837.jpg&amp;imgrefurl=http://www.alaska-in-pictures.com/bald-eagle-landing-837-pictures.htm&amp;h=315&amp;w=468&amp;sz=22&amp;hl=en&amp;start=12&amp;um=1&amp;tbnid=M_u7VdlJU-YDAM:&amp;tbnh=86&amp;tbnw=128&amp;prev=/images?q=bald+eagle&amp;gbv=2&amp;svnum=10&amp;um=1&amp;hl=en&amp;safe=active"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5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p>
            <a:pPr eaLnBrk="1" hangingPunct="1"/>
            <a:r>
              <a:rPr lang="en-US" altLang="en-US" smtClean="0"/>
              <a:t>Survey of ECOLOGY!</a:t>
            </a:r>
          </a:p>
        </p:txBody>
      </p:sp>
      <p:sp>
        <p:nvSpPr>
          <p:cNvPr id="4099" name="Rectangle 3"/>
          <p:cNvSpPr>
            <a:spLocks noGrp="1" noChangeArrowheads="1"/>
          </p:cNvSpPr>
          <p:nvPr>
            <p:ph type="subTitle" idx="1"/>
          </p:nvPr>
        </p:nvSpPr>
        <p:spPr/>
        <p:txBody>
          <a:bodyPr/>
          <a:lstStyle/>
          <a:p>
            <a:pPr eaLnBrk="1" hangingPunct="1"/>
            <a:endParaRPr lang="en-US" altLang="en-US"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biosphere_proper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0"/>
            <a:ext cx="7848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3"/>
          <p:cNvSpPr>
            <a:spLocks noGrp="1" noChangeArrowheads="1"/>
          </p:cNvSpPr>
          <p:nvPr>
            <p:ph type="title"/>
          </p:nvPr>
        </p:nvSpPr>
        <p:spPr>
          <a:xfrm>
            <a:off x="3962400" y="609600"/>
            <a:ext cx="4953000" cy="838200"/>
          </a:xfrm>
        </p:spPr>
        <p:txBody>
          <a:bodyPr/>
          <a:lstStyle/>
          <a:p>
            <a:pPr eaLnBrk="1" hangingPunct="1"/>
            <a:r>
              <a:rPr lang="en-US" altLang="en-US" sz="4000" smtClean="0">
                <a:solidFill>
                  <a:schemeClr val="accent1"/>
                </a:solidFill>
                <a:latin typeface="Comic Sans MS" pitchFamily="66" charset="0"/>
              </a:rPr>
              <a:t>Biomes</a:t>
            </a:r>
          </a:p>
        </p:txBody>
      </p:sp>
      <p:sp>
        <p:nvSpPr>
          <p:cNvPr id="13316" name="Rectangle 4"/>
          <p:cNvSpPr>
            <a:spLocks noGrp="1" noChangeArrowheads="1"/>
          </p:cNvSpPr>
          <p:nvPr>
            <p:ph type="body" idx="1"/>
          </p:nvPr>
        </p:nvSpPr>
        <p:spPr>
          <a:xfrm>
            <a:off x="381000" y="5181600"/>
            <a:ext cx="8229600" cy="1676400"/>
          </a:xfrm>
        </p:spPr>
        <p:txBody>
          <a:bodyPr/>
          <a:lstStyle/>
          <a:p>
            <a:pPr eaLnBrk="1" hangingPunct="1"/>
            <a:r>
              <a:rPr lang="en-US" altLang="en-US" b="1" smtClean="0">
                <a:latin typeface="Comic Sans MS" pitchFamily="66" charset="0"/>
              </a:rPr>
              <a:t>A group of ecosystems that have the same climate and similar dominant communities.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590800" y="1752600"/>
            <a:ext cx="6553200" cy="508000"/>
          </a:xfrm>
        </p:spPr>
        <p:txBody>
          <a:bodyPr/>
          <a:lstStyle/>
          <a:p>
            <a:pPr eaLnBrk="1" hangingPunct="1"/>
            <a:r>
              <a:rPr lang="en-US" altLang="en-US" b="1" smtClean="0">
                <a:latin typeface="Comic Sans MS" pitchFamily="66" charset="0"/>
              </a:rPr>
              <a:t>Biosphere</a:t>
            </a:r>
          </a:p>
        </p:txBody>
      </p:sp>
      <p:sp>
        <p:nvSpPr>
          <p:cNvPr id="14339" name="Rectangle 3"/>
          <p:cNvSpPr>
            <a:spLocks noGrp="1" noChangeArrowheads="1"/>
          </p:cNvSpPr>
          <p:nvPr>
            <p:ph type="body" idx="1"/>
          </p:nvPr>
        </p:nvSpPr>
        <p:spPr>
          <a:xfrm>
            <a:off x="838200" y="2395538"/>
            <a:ext cx="7643813" cy="4462462"/>
          </a:xfrm>
        </p:spPr>
        <p:txBody>
          <a:bodyPr/>
          <a:lstStyle/>
          <a:p>
            <a:pPr eaLnBrk="1" hangingPunct="1"/>
            <a:r>
              <a:rPr lang="en-US" altLang="en-US" smtClean="0">
                <a:latin typeface="Comic Sans MS" pitchFamily="66" charset="0"/>
              </a:rPr>
              <a:t>The highest level of organization that ecologists study is the entire </a:t>
            </a:r>
            <a:r>
              <a:rPr lang="en-US" altLang="en-US" b="1" smtClean="0">
                <a:solidFill>
                  <a:schemeClr val="accent1"/>
                </a:solidFill>
                <a:latin typeface="Comic Sans MS" pitchFamily="66" charset="0"/>
              </a:rPr>
              <a:t>biosphere</a:t>
            </a:r>
            <a:r>
              <a:rPr lang="en-US" altLang="en-US" smtClean="0">
                <a:latin typeface="Comic Sans MS" pitchFamily="66" charset="0"/>
              </a:rPr>
              <a:t> itself.</a:t>
            </a:r>
          </a:p>
          <a:p>
            <a:pPr eaLnBrk="1" hangingPunct="1"/>
            <a:endParaRPr lang="en-US" altLang="en-US" smtClean="0">
              <a:latin typeface="Comic Sans MS" pitchFamily="66" charset="0"/>
            </a:endParaRPr>
          </a:p>
          <a:p>
            <a:pPr eaLnBrk="1" hangingPunct="1"/>
            <a:r>
              <a:rPr lang="en-US" altLang="en-US" smtClean="0">
                <a:latin typeface="Comic Sans MS" pitchFamily="66" charset="0"/>
              </a:rPr>
              <a:t>The portion of </a:t>
            </a:r>
          </a:p>
          <a:p>
            <a:pPr eaLnBrk="1" hangingPunct="1">
              <a:buFontTx/>
              <a:buNone/>
            </a:pPr>
            <a:r>
              <a:rPr lang="en-US" altLang="en-US" smtClean="0">
                <a:latin typeface="Comic Sans MS" pitchFamily="66" charset="0"/>
              </a:rPr>
              <a:t>the Earth that </a:t>
            </a:r>
          </a:p>
          <a:p>
            <a:pPr eaLnBrk="1" hangingPunct="1">
              <a:buFontTx/>
              <a:buNone/>
            </a:pPr>
            <a:r>
              <a:rPr lang="en-US" altLang="en-US" smtClean="0">
                <a:latin typeface="Comic Sans MS" pitchFamily="66" charset="0"/>
              </a:rPr>
              <a:t>supports life. </a:t>
            </a:r>
          </a:p>
        </p:txBody>
      </p:sp>
      <p:pic>
        <p:nvPicPr>
          <p:cNvPr id="14340" name="Picture 4" descr="globe-modis-browse-thumb"/>
          <p:cNvPicPr>
            <a:picLocks noChangeAspect="1" noChangeArrowheads="1"/>
          </p:cNvPicPr>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l="3612" t="5417" b="2483"/>
          <a:stretch>
            <a:fillRect/>
          </a:stretch>
        </p:blipFill>
        <p:spPr bwMode="auto">
          <a:xfrm>
            <a:off x="4572000" y="3436938"/>
            <a:ext cx="3581400" cy="342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Energy Flow</a:t>
            </a:r>
          </a:p>
        </p:txBody>
      </p:sp>
      <p:sp>
        <p:nvSpPr>
          <p:cNvPr id="15363" name="Rectangle 3"/>
          <p:cNvSpPr>
            <a:spLocks noGrp="1" noChangeArrowheads="1"/>
          </p:cNvSpPr>
          <p:nvPr>
            <p:ph type="body" idx="1"/>
          </p:nvPr>
        </p:nvSpPr>
        <p:spPr/>
        <p:txBody>
          <a:bodyPr/>
          <a:lstStyle/>
          <a:p>
            <a:pPr eaLnBrk="1" hangingPunct="1"/>
            <a:r>
              <a:rPr lang="en-US" altLang="en-US" smtClean="0"/>
              <a:t>All living things need ENERGY to survive.</a:t>
            </a:r>
          </a:p>
          <a:p>
            <a:pPr eaLnBrk="1" hangingPunct="1"/>
            <a:endParaRPr lang="en-US" altLang="en-US" smtClean="0"/>
          </a:p>
          <a:p>
            <a:pPr eaLnBrk="1" hangingPunct="1"/>
            <a:r>
              <a:rPr lang="en-US" altLang="en-US" smtClean="0"/>
              <a:t>Where does this energy ultimately come from?</a:t>
            </a:r>
          </a:p>
        </p:txBody>
      </p:sp>
      <p:pic>
        <p:nvPicPr>
          <p:cNvPr id="67588" name="Picture 4" descr="cartoon_sun_st6"/>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81400" y="3343275"/>
            <a:ext cx="4419600" cy="351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 calcmode="lin" valueType="num">
                                      <p:cBhvr additive="base">
                                        <p:cTn id="7" dur="500" fill="hold"/>
                                        <p:tgtEl>
                                          <p:spTgt spid="67588"/>
                                        </p:tgtEl>
                                        <p:attrNameLst>
                                          <p:attrName>ppt_x</p:attrName>
                                        </p:attrNameLst>
                                      </p:cBhvr>
                                      <p:tavLst>
                                        <p:tav tm="0">
                                          <p:val>
                                            <p:strVal val="#ppt_x"/>
                                          </p:val>
                                        </p:tav>
                                        <p:tav tm="100000">
                                          <p:val>
                                            <p:strVal val="#ppt_x"/>
                                          </p:val>
                                        </p:tav>
                                      </p:tavLst>
                                    </p:anim>
                                    <p:anim calcmode="lin" valueType="num">
                                      <p:cBhvr additive="base">
                                        <p:cTn id="8" dur="500" fill="hold"/>
                                        <p:tgtEl>
                                          <p:spTgt spid="67588"/>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8" presetClass="emph" presetSubtype="0" fill="hold" nodeType="clickEffect">
                                  <p:stCondLst>
                                    <p:cond delay="0"/>
                                  </p:stCondLst>
                                  <p:childTnLst>
                                    <p:animRot by="21600000">
                                      <p:cBhvr>
                                        <p:cTn id="12" dur="2000" fill="hold"/>
                                        <p:tgtEl>
                                          <p:spTgt spid="6758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90800" y="1752600"/>
            <a:ext cx="6553200" cy="508000"/>
          </a:xfrm>
        </p:spPr>
        <p:txBody>
          <a:bodyPr/>
          <a:lstStyle/>
          <a:p>
            <a:pPr eaLnBrk="1" hangingPunct="1"/>
            <a:r>
              <a:rPr lang="en-US" altLang="en-US" b="1" smtClean="0">
                <a:latin typeface="Comic Sans MS" pitchFamily="66" charset="0"/>
              </a:rPr>
              <a:t>Autotrophs</a:t>
            </a:r>
          </a:p>
        </p:txBody>
      </p:sp>
      <p:sp>
        <p:nvSpPr>
          <p:cNvPr id="68611" name="Rectangle 3"/>
          <p:cNvSpPr>
            <a:spLocks noGrp="1" noChangeArrowheads="1"/>
          </p:cNvSpPr>
          <p:nvPr>
            <p:ph type="body" idx="1"/>
          </p:nvPr>
        </p:nvSpPr>
        <p:spPr>
          <a:xfrm>
            <a:off x="228600" y="2395538"/>
            <a:ext cx="4495800" cy="4462462"/>
          </a:xfrm>
        </p:spPr>
        <p:txBody>
          <a:bodyPr/>
          <a:lstStyle/>
          <a:p>
            <a:pPr eaLnBrk="1" hangingPunct="1"/>
            <a:r>
              <a:rPr lang="en-US" altLang="en-US" smtClean="0">
                <a:latin typeface="Comic Sans MS" pitchFamily="66" charset="0"/>
              </a:rPr>
              <a:t>Organisms that</a:t>
            </a:r>
            <a:r>
              <a:rPr lang="en-US" altLang="en-US" smtClean="0">
                <a:solidFill>
                  <a:schemeClr val="accent1"/>
                </a:solidFill>
                <a:latin typeface="Comic Sans MS" pitchFamily="66" charset="0"/>
              </a:rPr>
              <a:t> </a:t>
            </a:r>
            <a:r>
              <a:rPr lang="en-US" altLang="en-US" b="1" smtClean="0">
                <a:solidFill>
                  <a:schemeClr val="accent1"/>
                </a:solidFill>
                <a:latin typeface="Comic Sans MS" pitchFamily="66" charset="0"/>
              </a:rPr>
              <a:t>capture</a:t>
            </a:r>
            <a:r>
              <a:rPr lang="en-US" altLang="en-US" b="1" smtClean="0">
                <a:latin typeface="Comic Sans MS" pitchFamily="66" charset="0"/>
              </a:rPr>
              <a:t> </a:t>
            </a:r>
            <a:r>
              <a:rPr lang="en-US" altLang="en-US" smtClean="0">
                <a:latin typeface="Comic Sans MS" pitchFamily="66" charset="0"/>
              </a:rPr>
              <a:t>energy from sunlight or chemicals and use that energy to </a:t>
            </a:r>
            <a:r>
              <a:rPr lang="en-US" altLang="en-US" b="1" smtClean="0">
                <a:solidFill>
                  <a:schemeClr val="accent1"/>
                </a:solidFill>
                <a:latin typeface="Comic Sans MS" pitchFamily="66" charset="0"/>
              </a:rPr>
              <a:t>produce</a:t>
            </a:r>
            <a:r>
              <a:rPr lang="en-US" altLang="en-US" b="1" smtClean="0">
                <a:latin typeface="Comic Sans MS" pitchFamily="66" charset="0"/>
              </a:rPr>
              <a:t> </a:t>
            </a:r>
            <a:r>
              <a:rPr lang="en-US" altLang="en-US" smtClean="0">
                <a:latin typeface="Comic Sans MS" pitchFamily="66" charset="0"/>
              </a:rPr>
              <a:t>food.</a:t>
            </a:r>
          </a:p>
          <a:p>
            <a:pPr eaLnBrk="1" hangingPunct="1"/>
            <a:endParaRPr lang="en-US" altLang="en-US" smtClean="0">
              <a:latin typeface="Comic Sans MS" pitchFamily="66" charset="0"/>
            </a:endParaRPr>
          </a:p>
          <a:p>
            <a:pPr eaLnBrk="1" hangingPunct="1"/>
            <a:r>
              <a:rPr lang="en-US" altLang="en-US" smtClean="0">
                <a:latin typeface="Comic Sans MS" pitchFamily="66" charset="0"/>
              </a:rPr>
              <a:t>Ex. Bacteria, </a:t>
            </a:r>
          </a:p>
          <a:p>
            <a:pPr eaLnBrk="1" hangingPunct="1">
              <a:buFontTx/>
              <a:buNone/>
            </a:pPr>
            <a:r>
              <a:rPr lang="en-US" altLang="en-US" smtClean="0">
                <a:latin typeface="Comic Sans MS" pitchFamily="66" charset="0"/>
              </a:rPr>
              <a:t>plants, and algae</a:t>
            </a:r>
          </a:p>
          <a:p>
            <a:pPr eaLnBrk="1" hangingPunct="1">
              <a:buFontTx/>
              <a:buNone/>
            </a:pPr>
            <a:endParaRPr lang="en-US" altLang="en-US" sz="500" smtClean="0">
              <a:latin typeface="Comic Sans MS" pitchFamily="66" charset="0"/>
            </a:endParaRPr>
          </a:p>
          <a:p>
            <a:pPr eaLnBrk="1" hangingPunct="1">
              <a:buFontTx/>
              <a:buNone/>
            </a:pPr>
            <a:r>
              <a:rPr lang="en-US" altLang="en-US" smtClean="0">
                <a:latin typeface="Comic Sans MS" pitchFamily="66" charset="0"/>
              </a:rPr>
              <a:t>Also called </a:t>
            </a:r>
            <a:r>
              <a:rPr lang="en-US" altLang="en-US" b="1" smtClean="0">
                <a:solidFill>
                  <a:schemeClr val="bg2"/>
                </a:solidFill>
                <a:latin typeface="Comic Sans MS" pitchFamily="66" charset="0"/>
              </a:rPr>
              <a:t>producers</a:t>
            </a:r>
          </a:p>
        </p:txBody>
      </p:sp>
      <p:pic>
        <p:nvPicPr>
          <p:cNvPr id="18438" name="Picture 6" descr="http://tourists360.com/wp-content/uploads/2014/02/Tropical-Rainforest-2.jpg"/>
          <p:cNvPicPr>
            <a:picLocks noChangeAspect="1" noChangeArrowheads="1"/>
          </p:cNvPicPr>
          <p:nvPr/>
        </p:nvPicPr>
        <p:blipFill>
          <a:blip r:embed="rId2" cstate="print"/>
          <a:srcRect/>
          <a:stretch>
            <a:fillRect/>
          </a:stretch>
        </p:blipFill>
        <p:spPr bwMode="auto">
          <a:xfrm rot="950969">
            <a:off x="4397586" y="2930504"/>
            <a:ext cx="4937914" cy="3316233"/>
          </a:xfrm>
          <a:prstGeom prst="rect">
            <a:avLst/>
          </a:prstGeom>
          <a:solidFill>
            <a:srgbClr val="FFFFFF">
              <a:shade val="85000"/>
            </a:srgbClr>
          </a:solidFill>
          <a:ln w="88900" cap="sq">
            <a:solidFill>
              <a:schemeClr val="bg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Effect transition="in" filter="dissolve">
                                      <p:cBhvr>
                                        <p:cTn id="7" dur="500"/>
                                        <p:tgtEl>
                                          <p:spTgt spid="686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2438400" y="2590800"/>
            <a:ext cx="3844925" cy="508000"/>
          </a:xfrm>
        </p:spPr>
        <p:txBody>
          <a:bodyPr/>
          <a:lstStyle/>
          <a:p>
            <a:pPr eaLnBrk="1" hangingPunct="1"/>
            <a:r>
              <a:rPr lang="en-US" altLang="en-US" b="1" smtClean="0">
                <a:latin typeface="Comic Sans MS" pitchFamily="66" charset="0"/>
              </a:rPr>
              <a:t>Heterotrophs</a:t>
            </a:r>
          </a:p>
        </p:txBody>
      </p:sp>
      <p:sp>
        <p:nvSpPr>
          <p:cNvPr id="69636" name="Rectangle 4"/>
          <p:cNvSpPr>
            <a:spLocks noGrp="1" noChangeArrowheads="1"/>
          </p:cNvSpPr>
          <p:nvPr>
            <p:ph type="body" idx="1"/>
          </p:nvPr>
        </p:nvSpPr>
        <p:spPr>
          <a:xfrm>
            <a:off x="914400" y="3124200"/>
            <a:ext cx="7643813" cy="3175000"/>
          </a:xfrm>
        </p:spPr>
        <p:txBody>
          <a:bodyPr/>
          <a:lstStyle/>
          <a:p>
            <a:pPr eaLnBrk="1" hangingPunct="1"/>
            <a:r>
              <a:rPr lang="en-US" altLang="en-US" smtClean="0">
                <a:latin typeface="Comic Sans MS" pitchFamily="66" charset="0"/>
              </a:rPr>
              <a:t>Rely on other organisms for </a:t>
            </a:r>
          </a:p>
          <a:p>
            <a:pPr eaLnBrk="1" hangingPunct="1">
              <a:buFontTx/>
              <a:buNone/>
            </a:pPr>
            <a:r>
              <a:rPr lang="en-US" altLang="en-US" smtClean="0">
                <a:latin typeface="Comic Sans MS" pitchFamily="66" charset="0"/>
              </a:rPr>
              <a:t>their energy and food supply</a:t>
            </a:r>
          </a:p>
          <a:p>
            <a:pPr eaLnBrk="1" hangingPunct="1"/>
            <a:r>
              <a:rPr lang="en-US" altLang="en-US" smtClean="0">
                <a:latin typeface="Comic Sans MS" pitchFamily="66" charset="0"/>
              </a:rPr>
              <a:t>Also called </a:t>
            </a:r>
            <a:r>
              <a:rPr lang="en-US" altLang="en-US" b="1" smtClean="0">
                <a:solidFill>
                  <a:schemeClr val="accent1"/>
                </a:solidFill>
                <a:latin typeface="Comic Sans MS" pitchFamily="66" charset="0"/>
              </a:rPr>
              <a:t>consumers</a:t>
            </a:r>
          </a:p>
        </p:txBody>
      </p:sp>
      <p:pic>
        <p:nvPicPr>
          <p:cNvPr id="19462" name="Picture 5" descr="Bumblee, primary consumer that feeds on plant nectar."/>
          <p:cNvPicPr>
            <a:picLocks noChangeAspect="1" noChangeArrowheads="1"/>
          </p:cNvPicPr>
          <p:nvPr/>
        </p:nvPicPr>
        <p:blipFill>
          <a:blip r:embed="rId2" cstate="print"/>
          <a:srcRect l="5310" t="6299" r="7965" b="9711"/>
          <a:stretch>
            <a:fillRect/>
          </a:stretch>
        </p:blipFill>
        <p:spPr bwMode="auto">
          <a:xfrm rot="1242161">
            <a:off x="5500369" y="3998007"/>
            <a:ext cx="3276600" cy="2674937"/>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466" name="Picture 10" descr="http://cdn2.arkive.org/media/B9/B922F748-1EC5-46F5-903D-0974D629332E/Presentation.Large/White-backed-vultures-feeding.jpg"/>
          <p:cNvPicPr>
            <a:picLocks noChangeAspect="1" noChangeArrowheads="1"/>
          </p:cNvPicPr>
          <p:nvPr/>
        </p:nvPicPr>
        <p:blipFill>
          <a:blip r:embed="rId3" cstate="print"/>
          <a:srcRect t="12818" r="3279"/>
          <a:stretch>
            <a:fillRect/>
          </a:stretch>
        </p:blipFill>
        <p:spPr bwMode="auto">
          <a:xfrm rot="21172640">
            <a:off x="110663" y="4847720"/>
            <a:ext cx="3342261" cy="1992990"/>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18" name="Picture 10" descr="http://barbarashdwallpapers.com/wp-content/uploads/2013/10/autumn-wallpaper-with-red-mushroom-in-forest.jpg"/>
          <p:cNvPicPr>
            <a:picLocks noChangeAspect="1" noChangeArrowheads="1"/>
          </p:cNvPicPr>
          <p:nvPr/>
        </p:nvPicPr>
        <p:blipFill>
          <a:blip r:embed="rId4" cstate="print"/>
          <a:srcRect/>
          <a:stretch>
            <a:fillRect/>
          </a:stretch>
        </p:blipFill>
        <p:spPr bwMode="auto">
          <a:xfrm rot="1489288">
            <a:off x="5558715" y="628531"/>
            <a:ext cx="3509321" cy="2339548"/>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415" name="AutoShape 12" descr="data:image/jpeg;base64,/9j/4AAQSkZJRgABAQAAAQABAAD/2wCEAAkGBxQTEhUUERQVFBUUFxQVFRYVFRQUFhQUFBQWFxQUFBQYHCggGBwlHBQUITEhJSkrLi4uFx8zODMsNygtLisBCgoKDg0OGxAQGywkICQsLCwsLCwwLDQtLC0sLCwsLCwsLDQsLCwsLCwsLCwsLCwsLCwsLCwsLCwsLCwsLCwsLP/AABEIALcBEwMBIgACEQEDEQH/xAAbAAABBQEBAAAAAAAAAAAAAAAAAQIDBAUGB//EADsQAAEDAgQDBQYEBgIDAQAAAAEAAhEDIQQFEjFBUWEGEyJxgTKRobHB8BRCUnIVI2LR4fGCkgeiwlP/xAAbAQACAwEBAQAAAAAAAAAAAAAAAwECBAUGB//EAC4RAAICAQMEAAQFBQEAAAAAAAABAhEDEiExBBNBUSIyYYEFcZHR8BQjobHBUv/aAAwDAQACEQMRAD8A24SQnIhfOgGwiE6EQgBqEsIQAIhCVADUJSkUgKE4JAnBXRIoSoAShMRIQkITkQhogjISQpCEkJdEDISwnQiEUAyEEJyQhQA1JCckUAIkSlAUAEJNKekUgJCEqRQAsJEqaUWAqWEgTgrIkaWpUqFNBQqISwhUogSEQlQgBIRCchTQDISJ8IhFAMSJ0JCFAAE8JkphxLRuQmwi5cIsk3wWAlCr/i28wpqdSdr2laV0+Srou8clyh6WFk4/tJhaM97WYCPyg63f9WyVzOYf+SqYkUKTnn9TyGN9wkn4JuPo80/lixdndlNBXjuZdscZUIPed2ODaY0gnqTLj710HZTM8x1MDqbsUyoTDZaKjYElwLoAH7t4stUvwfNptNX6I3PQihUsqzFtZhcA5pa4sex4h9N7d2OHO4PqFN+MZMSFy3hnqca3QEyRKqOa5kyi3U68mABck9EtQlJ6UtwLiRY+Y5pUpUmVjTGl4bI1XbrEjVG3C/VNw2eEt1Gk4jeWQ4AeVjwK1S/DuojzEv25VdGyiFFhcS2oPCZjcbEfuabj1U8LHKDi6ZQYUJ2lIQqNAIhKlQA1EJUKAETgmpVKYDkibKVW1E2SISawkL1bS2VckhyEAolW7UvRXuR9ghKAiFXS0WTTBCEFFEiFV6+IDVDjcaBYbrIq4lzTe+oeZAWnD0+t7m3B0upap8f7LGHNbEE6BDeZQcE7UWmC4cB81cyzM3UwGhszx6eSsurmoQQ3SRx6dQuzg6aLSrY1PIsXwxWxWwuAncLz3tDiKtXvBLm06dSrTcyNDBpnRqcDNTwtc4jb2R1XrFFhuNz0C4DPGVawqsaAASGkFsSavHnaQb9QtcVLG1pXPn0Kc+7d/p7M3JOxlKsycTUrYWo5neNbVpaBUYN3UjMOA1CePi2EpMt7O09HfU8Fi8Vh2zqrh9Olr0k6nUsOQS5tuc+Sbh+y+Kqhzq2IECQNVR741QHEg2A0tvHyVB3aLMKDmURXfQGHboFI2YQNtTRaoCIh17QQeK6C0SdWc+ayRSdfqd7jTgXYei6nWODw1RrnPq0vDXe2mG/y9UFwMvgtAM6eMrjcxo4cV6WGwmLqV8LitIl96tGoX6GnZttREtgSJ4wU7Kchc/BubUc2C/Vh3VSWtElvfPbY6Q8U2Nk2JYeRIMqyXuKzagFNxYdbTSJqBroIbqcBAixAB3A9Va4KMkMWKbmn7L/ZPFHDValAkubVLiHu9rvQONzuBG5uBzXUty8DD6yPF7U+q4196zHCPbbcc9Q4r0HNqobh2t4kfIH+0eZCRgirnkfLQ7LjUJJR8kOVY4PZPKZ9FgU8SKtV1Z3ibT1hjSBESNJvz+izadao0uYDAeSPQxPktLMcN3NBo2c/xR/SBZYcPT9vJPK/t9yqxVKvYmXUH4io5rj4LF/KCT4QOHTyVrGYB2GeKtBxDLAsJgDnLidvqrfZGhFDUd3kn0Fh9VtOYCINwsMusyQz6r4IyZanXj0cpnOPawsr0GkVSfE38j2cS48J4LdyrNGV26mGDbUwxqb+4fXZc72k7OPkPovMC2gkwA60N6cIXP4GqdbO6e5uImA3TpkyZpm/isAb2ueV+jnwY+tjrjtIhwUlaZ6imOWV2ezwYhpDgGVW2ez/AOmzuPktV689nwyxvTLkQ1QgSlIhZkQCEiEAKhCRACoSShSBW1pdRURcjUupBQRyrJ9ScHquHpQU3VAmy02srHeCFXwdXSZIWqMVSeLgT1T8PTY8ivUkxsW/ZQ1qpmmKFNsnjst5lGmRaFxHaCq6o86Lhhgci42ACZL8NSjq5NvSJyyJS4G4Kn37zJ0taJc7kOQ6q3muGptpCpTJcASdUzLeRVbMqRw1MNYTqjU/kS6xlRdmsZAAd7LjBB81pjjxYqxyX3OxKU5rXHhcItYV4On4BbFI9AsnNsvdRdqp+w72TvpJ4LYyGjLdZvw+p+ivDG8ctLM+SepajYw9FoaNQ8fteQ5eazMfRa9wiNV78wLwedwzyWnTEm+7pH+vvks3RB58QtUI+UZXNnO4uuabGtHicSZgRqdcFx5DkOW8LNw+BDi2pWqsY1pOgkglgJkhvIE3sI5wuqxdES21jNurRbV0/wAqnl2Ca6q19VvgFrN8DXHYQdvaN+CzTktdM2wbcLRWr0aDjp1OxDw18CsJcdNNxaKbTZw1AANBkXmIvm5llGPfThgoaS0OY2k0FoBE7ubE25cVv9t6dIYfSG7PpuGmS5pbUaS5pHEAFZuVZ1iKVR7AHOpRSLAZhmprtQa4nm2YvOuVojxaRmb9s5TBVKzG/hsTR0uPdmi/SBDmVzUdJFpIqObb+m3FdgcSaj4iWtAAE8G3MW4n5e6n2zxxfRDw3U9lRj4bwh3i6jwl1/JOy3EeNgp+ImR7IhpEkk3tYFLzanSXnn7DsNNNvlGjTwLKmJadMN9re2mbj/tKz+0TjVqmPZ9lvLSFthpdIYPEwuJIsSxxjS0chHyTsNkweLx4oFpuL8DsfLgEmpZIduOzu2OenHLuP1sU8LjqVFjaYM6ReL33OyuYPMmVBIMTtKoZjWbQeaNGj4o9ojgeIWPia1dg/msOgkAQBYk2MrJPounT0ufxP/Zi7bludmWyLrmO1HZ1tQ99TBDwDIbu8i7fXceoWrk+N1Sx13N26tOxWoQsUZ5OmyV6FJuLOF/DaGCoxru/ot1HUYlgdBbUaLGZcOcgcpXZU6gc0EbEAj1Cys1pOFZpaSBUa+nUA2cAxzmSNjB4qxkb5w9Kf0ge630T/wAS/uYY5KG5KcVJF0oCEgXBEAUBKkRyAqEJFABCEhKFNgQQIsju1OykpQ2F3Vifo5tWUtPRN0q6R0UVZ4Ak7KezYaSHVCSjmLZgDUfgPVVTU7wjlOw+ZSnL5dvbktWKEMfzc+jZDp1Basj+wzMcxdBGq3JtgsRmP/m02us0EvmLW6DgrOcYNwEtWbl9RxcXEXpsJI89vjHxWnFl1c/obcGTG1UOSx2gzpzrsMl8cPCGtkWWVluYQ/8AmWB/Tt7lXx2OAcG8AB8b/VUqlYbgqZYe5vLl+RzzuMqjwvB6llePDh3dXxMdx+RC28rwZptLGmWyXDbkAF5hkeOe12hwI4jWC3T1uNl6jlFUim07+GIPV5+gRjcqUcm9cP6BOn8UPPgV2LDT4thcG3P4qtWpeLU24Nx1B6qHGVIqQSWi024Tv8Vr4BzSNMRxbcEdYcALbepK0w+VMzyW5XbgHOaQAJJaTxs28ELn82paXHe4LuUaYBPnN/Vd3QqAA6bWg8j0WZjcpp1yJ/KTEW48/csueHdjsa+mn2pbmPhG0DUoMrvqGrLapp06b6gLNg6rpHhEwR+1d9Uyak6o2qBDm8vZd5t2J67risX2PrU8U+tTr91ReKbq1TUA5rKbYLOY24c13eXZjSrNmk7U2LEtc2RzGoCR1C0YlaqQnNtUoPn/AAY+cdncM8Vavd6iR4w2HTF/C2+l37Y9VyGH7PaXa2bP8TTEESfGwj8pFx/xC7vKsn7irVcwgU6h1aAHSHWuDMKXFNOoy0Bsy124njIjwnlvuUJN7yVfQHJRtQd/X/lHMVMheyHts4SQepvDul/gn5HRfLxGi8gbxO4b0kSPNdXSdqF/cp6dFo9kQlxVy1IHl+DSzlMVkL3uDgGkgQCSJiVi9pOz9d1FzRTcT/SNXH+mV6QGINIIn0kZy11v/PoIvezxdmEfSq05aQdjIIMEcl0AXoWIwrXiHta8f1AH5rMxuQUn+zNM9Lt9xWXrOjeWWtc+gluee5sdJY6C6HcCBuCLk8BvEibIyRkUWDp8ZM/GV0GaZG9hbraHN1M8QPhs4GT7uKyMAAKbQNgBHksfVqUenUZryy7f9uvr+4rkiV6RcGSpiRUiEqq0AIQEIAjchBQrAWWiU8hVpPBBqlertHPJKjoWDj6j6hDQLT9kqzmONcCGgW4n6KEYoAdUTehXe5oVYlqlz4RYwmGFMRueJUprLNfizwUbsSVmc0ZpScnbL9asDZc6+f5paSJeAIsCGtgz0lXn1iQYsYMHl1UlDG0zSYzSCBZ3htqAmJ4yBKZilFRk36f8/wAnS/D4W3P1X7/8OFzrBnWSOMcOiZkuEMzJDtQa3pIMkHn98VvV8P7vpyTGUiy4HD6psep+Fop0uVPMlLiy/jmAVAO7ax4AD4FtcTqEW8UgyOa9Byhn8mmB+lp9fEVw+Y1WPoCu0nvGACowXL5DWgjl+Uzw9Fp9nu0TxTayoNLbhjuQGk6SRxh0zGyZkTjK+UzqJalxVG3jGE1LzOwjewixO23xW3gqJAAO53NgY5uAtx/wufq1JcHgzcQZB9xvJ9Vdr9pGtBBs4NcdO7jG23qPNaoyTjVmWUWnZv0ju0bAx68FNSfoG1uULn8pxL3VCS0hriIJvNt44bbfJblWSeUbRsinEummixnWH/E4OrRYdL3s8INtiDB6cPVcj2J/GUKlV2OLw1jdLGS0iP1Na3kB6krqmlwEyT81Ue+Z69PgUrJvunReLcYuNKn/ADYTHdsGVqIqZdVp1S17WuaSeJHh6GCou0uZvbisKaYfU1P7p1NsljNU66tQgjTDCYN/LlBhcFTpzoY1oJ1WAAnibcVMasbX58JPNRc5SbfHoXUVGq33N3C1vG4cosOFvitNhXH4LMAHk+n+VqMzcHz6K0FG7+ouSZvOfCG1ViuzLyTBmPOExzaexVROh1hNq02kQ4SFh/xUeSgxGd6Rqna/p5Ilnil8RKxt8G3UqNA07zIAN581xOYZaKROj2TeII09LrXpZwHPJdETb0T8fjqFSmTInYWuCsWTT1MHvt4Lzx6VRybwmqao1RQvLZE0xDEQEJUogEiVIgCF7roUVf2j98EJqSAsVWEC5VH8Y4mKbZPODCs/xA8Qlbjx+lelWSCjSZix5lDgpVMvqPILyPRWKGWRyKlOY/0pP4p0VdWO7sq5pu2x/wCD6BI7B29kI/i1rtTambNnaQra8fsi4+yJ2GH6fcsvD0IlhFhXPL81MuB+BC0nZk39JVOri2S8kFs924SOLHXM+TkyDik6NnSO3KC8oSpgW9fcoDgAePwVx2YU+JKc3GUv1/BJ0RvwZaSZz2NwT6cuYQWw7VE6gIPsjjutLs1UbWpuouhrvaYTG/CPIx6FX3OYRIc0rn6+F7p+th8PCDsYiPJaINY6lWy5/JnX6bqJZU8c3v4f5Fmp3lEu0WA3YZIaRYWPA8/RW8BnrXOaKjQw8CIIA5wduN0/DY7vgW271rd99bTPgd98Fz+IwRefDLRMEEEFh4g9OKZpXzR4KZY5MbpfdfzwewYSA0OaR0NgosRmDQRu6eVgI6rkjh61GiHay/Sw+HqY03HK/NZ9TtC4khrTIbYxLZDhMxzAHvWiSUvmK63E9Lw+N8BJ6jfqqZxEyPiqWSYoVaOpogajB5gwdXxKvlvIDqlabdIbrpWRlhUGJbDS68bDmSdoViOCZVwmq5JtJ85+SvHGo8lHPVwcni676YMGJ2kXj+o+/wByqDO6kQd7XEi/3K2sXlrnHxCRtA3iZPT9IHkJlYGbAtNwBFtIsBHBg4Dzus2fE4puPApSknbexfp9oiTHGPv5Jzs9cdvdK5GlXOszsVpteCFmzZWkqZmy9S0/gZex+fupgE7He+ynwufOqNMGIJHOyw8xoa6Tm8xZU8lcWQDxtCrBa8Ta5LxzznjbT3R2eGxsbq8zGNK5wPUrXrA4GePUy87nR6wVG5qxaeII4qxSxp4pU8NrYdHqYvkvwkJUbMSCnF4KySwOPI5NPhjpQmtT0lqiRjmIT0KLAovqjiPgmSPuUj3zytyHzTNUfYXa7jOU3uPc4KOQk1eXvCO8+5CrLI/RArioXwpRW+5lMNSeKrqvwQ6K1Xp9/BV2NDjD4IuDuZBiR1EBXy/7lR1HOmaVNz43DSXQDIkx1i3G609M5a1XJq6N1miZ7xJtewve9kOw/MR/hXaDhy0m0gGSDxBg78wnVIP2P7KmSVTe3kplpTf5mO6mYP8AdVXz9yVr4mmDxj79Vl4lnL5GT8PmmY5+iYSop4ao6k8vad7+fouuwVVmJAcCGVRvOzuY9Vx9RoPSeI4c/L3qejIYHsOkg6XebR9RB9TyXSxZZJe16Ox0+RZo1Llef3PVGND6YDuIDePGxMLPrZI2YZIjaIG306LK7KdoZOio5ocdp4+a604wcalNvqBKb/UK6LTwNbsjyyg9gsBfcXuea1qT+bfjZZhxLQb1CRxiSipjWg+EEn3KHk8lNPg0iwfmd6NE/FSCC06R79ysp+agD2QPM/RQtxznyBPuVJ5G+diqST2LQpEuN7edveuW/wDImHHdd5HiBA5eE78b3+a1MbjRSEvfB4MBuT5fVclnmc984Bzjp0u0t4AObseZlVlk1KhWRpRd+TmKVYq5SxCezDtJspfwCzSimc6UUPp4kKsaU1g/YAfFSuy481DWwFUXaZAVca0y5L9O1Ge/Hk2aeIBCkFQLNwNN49rbgroYk5cajJpMTkSjJpE+pSNeqzVIOqVRSy219lNSrLP7xOZUQ/qXU6NunUspNax6eIKnbXWXN06lvE14818l/vULPL0LL2WN1IlZSM2kf8Un4fz93+FkP7XUP/yqf+kfNMHaph9ml/2I+i688NLZWYO0zWdQ6x6IbRBtP1WZTzufyD1v9ArNHHHhAnkssk1yiVgbLgoCY+YUgwfL6e/ZRUq/VWGVElzY6PTLyxPwZ+/oo6uWarFrXed/mrrKimY9R3GMXTRM1uXkR4RHAAhOODAubTzFpmeS1WuTwrxysh9MvBz78ATsRF94E9OnDiqGLy2Ry+Xx/vC6+pTDhBty5e772VKpgXNvf9wvPnC0dz/zv/PQmWNxOKxeU1GwdOoGD4SHWN7gbLPFOTpkjVY3gapsTHAXHxXc4jA6txI5gfEtj6LPxOXEg3Dv3XI9bx8Frw50nfAzDl0STOWxFFzOjhY3jbgSrVLMy3w1J0nY7kE9TunOL3ahVAAY0jXAvp9g9Ts34KOrgnCAbiJtebLRPVF2zpPqO38L3i/1RtZVn2ghtQgttpIMiJ2IF4+S3sTmtLd1Rsb+G9o6Lg6VMtJG4v4XAkbWP+lK0OcdLGTPAugT+4m+x4ItzdxdDG4yh8G50zu0FIHwMLrTLzA6WHH15LOr59VeR4tIFwG+EDhw3CpuymoBJlvnMe+49Ux+BqN4GOGzgfX1WeSa5OflyZVzsI9xfvcnjMm5k/fRMq4U3ke+ysYfBuJ4j/irjcK629vTjtCU8n1MrkzGbhT5K0G1GmxBC1KWDdy+/JSOwh/T/n7spWaXhi9bM+njXD2m/VXKVdjuMedk92C6Gb8PKDf7+jDgr7Hj93Gyv3fYamWG4YG7dk04c8lCMOW7Ej3x/tS08W5tnXHz8j/tXXbf0IuIw0lGW+a06NZrtx/b3p7sE07GJ9VbsWtiNF8GQWoCt1sIRtfy/sq2mN1ncGijTQ9rgnSmthOKWSmLrQkQraUX1M4ZzU1phdLj+y1Vmw1D4rCxGFc0w4EeYWqGaMuGPsmw9dauGxC51phXaFdUy4rLJnT0K6u0qq52hiVoUMQudPE0OjI3KdRWGPWTRrK7Scs7ixiZosepWuTcLhCd1pU8GAmLppshzSKYBUjCR929yuCiE7QE2HTTi7TFvKV+6a7dsHmEVcvadwHdSId71aaxSLcra+LdinRjnI6Z/KN5uJvzUlTJ2Hce9aRKaXKNKaoqZbshZyTf4GwbAe5ahqphrKuhINRnHKxwt5W+SBloiFeNVMNZTaSoHNvllT+HN5JpwIVvvU11RLaiVKgwgCcMOFMXpupRSIEGHbyQ7CtQXJNSiw2IKuBBVargVoykJRq9EUjAqYEi7UNMbyDz/wALccAoX4cFCztFdPozxXI3gqYFjhcf75JX4SNlC6hdaodQnyFtDamA/Sq9Si4bhW2lw6/Z+7e9TU60i4+vwTH25hSZlSULWLWf0/L5oVexH2Hb+p0j6QKzsXlFN+7QjCZq1w3V1lcFciOiXyun6NJx+Z9jGG7LeS5nF9mqtPa4+K9akKKpQad1ojmyQ2ZFHjk6DDp90K5QxY5e9eg47IKb92hczj+yRbJpkjom9+E+dgTaKtDFrochpazJXJjBVWOgg+a7fIKeloVNMVJPlDYys6NrQ0KB9ZVcRilXGITP6iM3SKS2NDvUoqqgKyUVk1CrNAVUhqKo2onhyYqAn7xNNRRlyTUjYgVz0wvTikgKjhYEZem6lKWJNCjtsgiJQpdCWFXtARQm6VMlQ4UFEEJQE4lN1KNKAEQl1JZRpQDCxNLVKSmkoeNEEJamEKwo3j76cVTtICAtCYWKwQmGPvrsqaH4IIO6CFNCFGmXsg5prHN9kqfCZw5phyEJEYqfIyDN7C5uHLSpYmUIUQk9WkcTiqlMFCFM9nsBXq4Fp4JRRDRZCE1P4S8UZ+LVQOQhYoP4heQka8p4JQhblJiSRjlKKiEK6kywd4lD0qFZSZAutAehCspMB4elD0IV1JkhqTtSEKXJgNcUwlCFZMgamkIQoZAwlIXpELPLYgO8S94hClSYA56aABt8LIQrKbAaWjiJ8/voiByQhQ5sA1IQhV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17416" name="AutoShape 14" descr="data:image/jpeg;base64,/9j/4AAQSkZJRgABAQAAAQABAAD/2wCEAAkGBxQTEhUUERQVFBUUFxQVFRYVFRQUFhQUFBQWFxQUFBQYHCggGBwlHBQUITEhJSkrLi4uFx8zODMsNygtLisBCgoKDg0OGxAQGywkICQsLCwsLCwwLDQtLC0sLCwsLCwsLDQsLCwsLCwsLCwsLCwsLCwsLCwsLCwsLCwsLCwsLP/AABEIALcBEwMBIgACEQEDEQH/xAAbAAABBQEBAAAAAAAAAAAAAAAAAQIDBAUGB//EADsQAAEDAgQDBQYEBgIDAQAAAAEAAhEDIQQFEjFBUWEGEyJxgTKRobHB8BRCUnIVI2LR4fGCkgeiwlP/xAAbAQACAwEBAQAAAAAAAAAAAAAAAwECBAUGB//EAC4RAAICAQMEAAQFBQEAAAAAAAABAhEDEiExBBNBUSIyYYEFcZHR8BQjobHBUv/aAAwDAQACEQMRAD8A24SQnIhfOgGwiE6EQgBqEsIQAIhCVADUJSkUgKE4JAnBXRIoSoAShMRIQkITkQhogjISQpCEkJdEDISwnQiEUAyEEJyQhQA1JCckUAIkSlAUAEJNKekUgJCEqRQAsJEqaUWAqWEgTgrIkaWpUqFNBQqISwhUogSEQlQgBIRCchTQDISJ8IhFAMSJ0JCFAAE8JkphxLRuQmwi5cIsk3wWAlCr/i28wpqdSdr2laV0+Srou8clyh6WFk4/tJhaM97WYCPyg63f9WyVzOYf+SqYkUKTnn9TyGN9wkn4JuPo80/lixdndlNBXjuZdscZUIPed2ODaY0gnqTLj710HZTM8x1MDqbsUyoTDZaKjYElwLoAH7t4stUvwfNptNX6I3PQihUsqzFtZhcA5pa4sex4h9N7d2OHO4PqFN+MZMSFy3hnqca3QEyRKqOa5kyi3U68mABck9EtQlJ6UtwLiRY+Y5pUpUmVjTGl4bI1XbrEjVG3C/VNw2eEt1Gk4jeWQ4AeVjwK1S/DuojzEv25VdGyiFFhcS2oPCZjcbEfuabj1U8LHKDi6ZQYUJ2lIQqNAIhKlQA1EJUKAETgmpVKYDkibKVW1E2SISawkL1bS2VckhyEAolW7UvRXuR9ghKAiFXS0WTTBCEFFEiFV6+IDVDjcaBYbrIq4lzTe+oeZAWnD0+t7m3B0upap8f7LGHNbEE6BDeZQcE7UWmC4cB81cyzM3UwGhszx6eSsurmoQQ3SRx6dQuzg6aLSrY1PIsXwxWxWwuAncLz3tDiKtXvBLm06dSrTcyNDBpnRqcDNTwtc4jb2R1XrFFhuNz0C4DPGVawqsaAASGkFsSavHnaQb9QtcVLG1pXPn0Kc+7d/p7M3JOxlKsycTUrYWo5neNbVpaBUYN3UjMOA1CePi2EpMt7O09HfU8Fi8Vh2zqrh9Olr0k6nUsOQS5tuc+Sbh+y+Kqhzq2IECQNVR741QHEg2A0tvHyVB3aLMKDmURXfQGHboFI2YQNtTRaoCIh17QQeK6C0SdWc+ayRSdfqd7jTgXYei6nWODw1RrnPq0vDXe2mG/y9UFwMvgtAM6eMrjcxo4cV6WGwmLqV8LitIl96tGoX6GnZttREtgSJ4wU7Kchc/BubUc2C/Vh3VSWtElvfPbY6Q8U2Nk2JYeRIMqyXuKzagFNxYdbTSJqBroIbqcBAixAB3A9Va4KMkMWKbmn7L/ZPFHDValAkubVLiHu9rvQONzuBG5uBzXUty8DD6yPF7U+q4196zHCPbbcc9Q4r0HNqobh2t4kfIH+0eZCRgirnkfLQ7LjUJJR8kOVY4PZPKZ9FgU8SKtV1Z3ibT1hjSBESNJvz+izadao0uYDAeSPQxPktLMcN3NBo2c/xR/SBZYcPT9vJPK/t9yqxVKvYmXUH4io5rj4LF/KCT4QOHTyVrGYB2GeKtBxDLAsJgDnLidvqrfZGhFDUd3kn0Fh9VtOYCINwsMusyQz6r4IyZanXj0cpnOPawsr0GkVSfE38j2cS48J4LdyrNGV26mGDbUwxqb+4fXZc72k7OPkPovMC2gkwA60N6cIXP4GqdbO6e5uImA3TpkyZpm/isAb2ueV+jnwY+tjrjtIhwUlaZ6imOWV2ezwYhpDgGVW2ez/AOmzuPktV689nwyxvTLkQ1QgSlIhZkQCEiEAKhCRACoSShSBW1pdRURcjUupBQRyrJ9ScHquHpQU3VAmy02srHeCFXwdXSZIWqMVSeLgT1T8PTY8ivUkxsW/ZQ1qpmmKFNsnjst5lGmRaFxHaCq6o86Lhhgci42ACZL8NSjq5NvSJyyJS4G4Kn37zJ0taJc7kOQ6q3muGptpCpTJcASdUzLeRVbMqRw1MNYTqjU/kS6xlRdmsZAAd7LjBB81pjjxYqxyX3OxKU5rXHhcItYV4On4BbFI9AsnNsvdRdqp+w72TvpJ4LYyGjLdZvw+p+ivDG8ctLM+SepajYw9FoaNQ8fteQ5eazMfRa9wiNV78wLwedwzyWnTEm+7pH+vvks3RB58QtUI+UZXNnO4uuabGtHicSZgRqdcFx5DkOW8LNw+BDi2pWqsY1pOgkglgJkhvIE3sI5wuqxdES21jNurRbV0/wAqnl2Ca6q19VvgFrN8DXHYQdvaN+CzTktdM2wbcLRWr0aDjp1OxDw18CsJcdNNxaKbTZw1AANBkXmIvm5llGPfThgoaS0OY2k0FoBE7ubE25cVv9t6dIYfSG7PpuGmS5pbUaS5pHEAFZuVZ1iKVR7AHOpRSLAZhmprtQa4nm2YvOuVojxaRmb9s5TBVKzG/hsTR0uPdmi/SBDmVzUdJFpIqObb+m3FdgcSaj4iWtAAE8G3MW4n5e6n2zxxfRDw3U9lRj4bwh3i6jwl1/JOy3EeNgp+ImR7IhpEkk3tYFLzanSXnn7DsNNNvlGjTwLKmJadMN9re2mbj/tKz+0TjVqmPZ9lvLSFthpdIYPEwuJIsSxxjS0chHyTsNkweLx4oFpuL8DsfLgEmpZIduOzu2OenHLuP1sU8LjqVFjaYM6ReL33OyuYPMmVBIMTtKoZjWbQeaNGj4o9ojgeIWPia1dg/msOgkAQBYk2MrJPounT0ufxP/Zi7bludmWyLrmO1HZ1tQ99TBDwDIbu8i7fXceoWrk+N1Sx13N26tOxWoQsUZ5OmyV6FJuLOF/DaGCoxru/ot1HUYlgdBbUaLGZcOcgcpXZU6gc0EbEAj1Cys1pOFZpaSBUa+nUA2cAxzmSNjB4qxkb5w9Kf0ge630T/wAS/uYY5KG5KcVJF0oCEgXBEAUBKkRyAqEJFABCEhKFNgQQIsju1OykpQ2F3Vifo5tWUtPRN0q6R0UVZ4Ak7KezYaSHVCSjmLZgDUfgPVVTU7wjlOw+ZSnL5dvbktWKEMfzc+jZDp1Basj+wzMcxdBGq3JtgsRmP/m02us0EvmLW6DgrOcYNwEtWbl9RxcXEXpsJI89vjHxWnFl1c/obcGTG1UOSx2gzpzrsMl8cPCGtkWWVluYQ/8AmWB/Tt7lXx2OAcG8AB8b/VUqlYbgqZYe5vLl+RzzuMqjwvB6llePDh3dXxMdx+RC28rwZptLGmWyXDbkAF5hkeOe12hwI4jWC3T1uNl6jlFUim07+GIPV5+gRjcqUcm9cP6BOn8UPPgV2LDT4thcG3P4qtWpeLU24Nx1B6qHGVIqQSWi024Tv8Vr4BzSNMRxbcEdYcALbepK0w+VMzyW5XbgHOaQAJJaTxs28ELn82paXHe4LuUaYBPnN/Vd3QqAA6bWg8j0WZjcpp1yJ/KTEW48/csueHdjsa+mn2pbmPhG0DUoMrvqGrLapp06b6gLNg6rpHhEwR+1d9Uyak6o2qBDm8vZd5t2J67risX2PrU8U+tTr91ReKbq1TUA5rKbYLOY24c13eXZjSrNmk7U2LEtc2RzGoCR1C0YlaqQnNtUoPn/AAY+cdncM8Vavd6iR4w2HTF/C2+l37Y9VyGH7PaXa2bP8TTEESfGwj8pFx/xC7vKsn7irVcwgU6h1aAHSHWuDMKXFNOoy0Bsy124njIjwnlvuUJN7yVfQHJRtQd/X/lHMVMheyHts4SQepvDul/gn5HRfLxGi8gbxO4b0kSPNdXSdqF/cp6dFo9kQlxVy1IHl+DSzlMVkL3uDgGkgQCSJiVi9pOz9d1FzRTcT/SNXH+mV6QGINIIn0kZy11v/PoIvezxdmEfSq05aQdjIIMEcl0AXoWIwrXiHta8f1AH5rMxuQUn+zNM9Lt9xWXrOjeWWtc+gluee5sdJY6C6HcCBuCLk8BvEibIyRkUWDp8ZM/GV0GaZG9hbraHN1M8QPhs4GT7uKyMAAKbQNgBHksfVqUenUZryy7f9uvr+4rkiV6RcGSpiRUiEqq0AIQEIAjchBQrAWWiU8hVpPBBqlertHPJKjoWDj6j6hDQLT9kqzmONcCGgW4n6KEYoAdUTehXe5oVYlqlz4RYwmGFMRueJUprLNfizwUbsSVmc0ZpScnbL9asDZc6+f5paSJeAIsCGtgz0lXn1iQYsYMHl1UlDG0zSYzSCBZ3htqAmJ4yBKZilFRk36f8/wAnS/D4W3P1X7/8OFzrBnWSOMcOiZkuEMzJDtQa3pIMkHn98VvV8P7vpyTGUiy4HD6psep+Fop0uVPMlLiy/jmAVAO7ax4AD4FtcTqEW8UgyOa9Byhn8mmB+lp9fEVw+Y1WPoCu0nvGACowXL5DWgjl+Uzw9Fp9nu0TxTayoNLbhjuQGk6SRxh0zGyZkTjK+UzqJalxVG3jGE1LzOwjewixO23xW3gqJAAO53NgY5uAtx/wufq1JcHgzcQZB9xvJ9Vdr9pGtBBs4NcdO7jG23qPNaoyTjVmWUWnZv0ju0bAx68FNSfoG1uULn8pxL3VCS0hriIJvNt44bbfJblWSeUbRsinEummixnWH/E4OrRYdL3s8INtiDB6cPVcj2J/GUKlV2OLw1jdLGS0iP1Na3kB6krqmlwEyT81Ue+Z69PgUrJvunReLcYuNKn/ADYTHdsGVqIqZdVp1S17WuaSeJHh6GCou0uZvbisKaYfU1P7p1NsljNU66tQgjTDCYN/LlBhcFTpzoY1oJ1WAAnibcVMasbX58JPNRc5SbfHoXUVGq33N3C1vG4cosOFvitNhXH4LMAHk+n+VqMzcHz6K0FG7+ouSZvOfCG1ViuzLyTBmPOExzaexVROh1hNq02kQ4SFh/xUeSgxGd6Rqna/p5Ilnil8RKxt8G3UqNA07zIAN581xOYZaKROj2TeII09LrXpZwHPJdETb0T8fjqFSmTInYWuCsWTT1MHvt4Lzx6VRybwmqao1RQvLZE0xDEQEJUogEiVIgCF7roUVf2j98EJqSAsVWEC5VH8Y4mKbZPODCs/xA8Qlbjx+lelWSCjSZix5lDgpVMvqPILyPRWKGWRyKlOY/0pP4p0VdWO7sq5pu2x/wCD6BI7B29kI/i1rtTambNnaQra8fsi4+yJ2GH6fcsvD0IlhFhXPL81MuB+BC0nZk39JVOri2S8kFs924SOLHXM+TkyDik6NnSO3KC8oSpgW9fcoDgAePwVx2YU+JKc3GUv1/BJ0RvwZaSZz2NwT6cuYQWw7VE6gIPsjjutLs1UbWpuouhrvaYTG/CPIx6FX3OYRIc0rn6+F7p+th8PCDsYiPJaINY6lWy5/JnX6bqJZU8c3v4f5Fmp3lEu0WA3YZIaRYWPA8/RW8BnrXOaKjQw8CIIA5wduN0/DY7vgW271rd99bTPgd98Fz+IwRefDLRMEEEFh4g9OKZpXzR4KZY5MbpfdfzwewYSA0OaR0NgosRmDQRu6eVgI6rkjh61GiHay/Sw+HqY03HK/NZ9TtC4khrTIbYxLZDhMxzAHvWiSUvmK63E9Lw+N8BJ6jfqqZxEyPiqWSYoVaOpogajB5gwdXxKvlvIDqlabdIbrpWRlhUGJbDS68bDmSdoViOCZVwmq5JtJ85+SvHGo8lHPVwcni676YMGJ2kXj+o+/wByqDO6kQd7XEi/3K2sXlrnHxCRtA3iZPT9IHkJlYGbAtNwBFtIsBHBg4Dzus2fE4puPApSknbexfp9oiTHGPv5Jzs9cdvdK5GlXOszsVpteCFmzZWkqZmy9S0/gZex+fupgE7He+ynwufOqNMGIJHOyw8xoa6Tm8xZU8lcWQDxtCrBa8Ta5LxzznjbT3R2eGxsbq8zGNK5wPUrXrA4GePUy87nR6wVG5qxaeII4qxSxp4pU8NrYdHqYvkvwkJUbMSCnF4KySwOPI5NPhjpQmtT0lqiRjmIT0KLAovqjiPgmSPuUj3zytyHzTNUfYXa7jOU3uPc4KOQk1eXvCO8+5CrLI/RArioXwpRW+5lMNSeKrqvwQ6K1Xp9/BV2NDjD4IuDuZBiR1EBXy/7lR1HOmaVNz43DSXQDIkx1i3G609M5a1XJq6N1miZ7xJtewve9kOw/MR/hXaDhy0m0gGSDxBg78wnVIP2P7KmSVTe3kplpTf5mO6mYP8AdVXz9yVr4mmDxj79Vl4lnL5GT8PmmY5+iYSop4ao6k8vad7+fouuwVVmJAcCGVRvOzuY9Vx9RoPSeI4c/L3qejIYHsOkg6XebR9RB9TyXSxZZJe16Ox0+RZo1Llef3PVGND6YDuIDePGxMLPrZI2YZIjaIG306LK7KdoZOio5ocdp4+a604wcalNvqBKb/UK6LTwNbsjyyg9gsBfcXuea1qT+bfjZZhxLQb1CRxiSipjWg+EEn3KHk8lNPg0iwfmd6NE/FSCC06R79ysp+agD2QPM/RQtxznyBPuVJ5G+diqST2LQpEuN7edveuW/wDImHHdd5HiBA5eE78b3+a1MbjRSEvfB4MBuT5fVclnmc984Bzjp0u0t4AObseZlVlk1KhWRpRd+TmKVYq5SxCezDtJspfwCzSimc6UUPp4kKsaU1g/YAfFSuy481DWwFUXaZAVca0y5L9O1Ge/Hk2aeIBCkFQLNwNN49rbgroYk5cajJpMTkSjJpE+pSNeqzVIOqVRSy219lNSrLP7xOZUQ/qXU6NunUspNax6eIKnbXWXN06lvE14818l/vULPL0LL2WN1IlZSM2kf8Un4fz93+FkP7XUP/yqf+kfNMHaph9ml/2I+i688NLZWYO0zWdQ6x6IbRBtP1WZTzufyD1v9ArNHHHhAnkssk1yiVgbLgoCY+YUgwfL6e/ZRUq/VWGVElzY6PTLyxPwZ+/oo6uWarFrXed/mrrKimY9R3GMXTRM1uXkR4RHAAhOODAubTzFpmeS1WuTwrxysh9MvBz78ATsRF94E9OnDiqGLy2Ry+Xx/vC6+pTDhBty5e772VKpgXNvf9wvPnC0dz/zv/PQmWNxOKxeU1GwdOoGD4SHWN7gbLPFOTpkjVY3gapsTHAXHxXc4jA6txI5gfEtj6LPxOXEg3Dv3XI9bx8Frw50nfAzDl0STOWxFFzOjhY3jbgSrVLMy3w1J0nY7kE9TunOL3ahVAAY0jXAvp9g9Ts34KOrgnCAbiJtebLRPVF2zpPqO38L3i/1RtZVn2ghtQgttpIMiJ2IF4+S3sTmtLd1Rsb+G9o6Lg6VMtJG4v4XAkbWP+lK0OcdLGTPAugT+4m+x4ItzdxdDG4yh8G50zu0FIHwMLrTLzA6WHH15LOr59VeR4tIFwG+EDhw3CpuymoBJlvnMe+49Ux+BqN4GOGzgfX1WeSa5OflyZVzsI9xfvcnjMm5k/fRMq4U3ke+ysYfBuJ4j/irjcK629vTjtCU8n1MrkzGbhT5K0G1GmxBC1KWDdy+/JSOwh/T/n7spWaXhi9bM+njXD2m/VXKVdjuMedk92C6Gb8PKDf7+jDgr7Hj93Gyv3fYamWG4YG7dk04c8lCMOW7Ej3x/tS08W5tnXHz8j/tXXbf0IuIw0lGW+a06NZrtx/b3p7sE07GJ9VbsWtiNF8GQWoCt1sIRtfy/sq2mN1ncGijTQ9rgnSmthOKWSmLrQkQraUX1M4ZzU1phdLj+y1Vmw1D4rCxGFc0w4EeYWqGaMuGPsmw9dauGxC51phXaFdUy4rLJnT0K6u0qq52hiVoUMQudPE0OjI3KdRWGPWTRrK7Scs7ixiZosepWuTcLhCd1pU8GAmLppshzSKYBUjCR929yuCiE7QE2HTTi7TFvKV+6a7dsHmEVcvadwHdSId71aaxSLcra+LdinRjnI6Z/KN5uJvzUlTJ2Hce9aRKaXKNKaoqZbshZyTf4GwbAe5ahqphrKuhINRnHKxwt5W+SBloiFeNVMNZTaSoHNvllT+HN5JpwIVvvU11RLaiVKgwgCcMOFMXpupRSIEGHbyQ7CtQXJNSiw2IKuBBVargVoykJRq9EUjAqYEi7UNMbyDz/wALccAoX4cFCztFdPozxXI3gqYFjhcf75JX4SNlC6hdaodQnyFtDamA/Sq9Si4bhW2lw6/Z+7e9TU60i4+vwTH25hSZlSULWLWf0/L5oVexH2Hb+p0j6QKzsXlFN+7QjCZq1w3V1lcFciOiXyun6NJx+Z9jGG7LeS5nF9mqtPa4+K9akKKpQad1ojmyQ2ZFHjk6DDp90K5QxY5e9eg47IKb92hczj+yRbJpkjom9+E+dgTaKtDFrochpazJXJjBVWOgg+a7fIKeloVNMVJPlDYys6NrQ0KB9ZVcRilXGITP6iM3SKS2NDvUoqqgKyUVk1CrNAVUhqKo2onhyYqAn7xNNRRlyTUjYgVz0wvTikgKjhYEZem6lKWJNCjtsgiJQpdCWFXtARQm6VMlQ4UFEEJQE4lN1KNKAEQl1JZRpQDCxNLVKSmkoeNEEJamEKwo3j76cVTtICAtCYWKwQmGPvrsqaH4IIO6CFNCFGmXsg5prHN9kqfCZw5phyEJEYqfIyDN7C5uHLSpYmUIUQk9WkcTiqlMFCFM9nsBXq4Fp4JRRDRZCE1P4S8UZ+LVQOQhYoP4heQka8p4JQhblJiSRjlKKiEK6kywd4lD0qFZSZAutAehCspMB4elD0IV1JkhqTtSEKXJgNcUwlCFZMgamkIQoZAwlIXpELPLYgO8S94hClSYA56aABt8LIQrKbAaWjiJ8/voiByQhQ5sA1IQhVI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pic>
        <p:nvPicPr>
          <p:cNvPr id="17424" name="Picture 16" descr="https://c1.staticflickr.com/9/8173/7993957522_c760a57dcc.jpg"/>
          <p:cNvPicPr>
            <a:picLocks noChangeAspect="1" noChangeArrowheads="1"/>
          </p:cNvPicPr>
          <p:nvPr/>
        </p:nvPicPr>
        <p:blipFill>
          <a:blip r:embed="rId5" cstate="print"/>
          <a:srcRect/>
          <a:stretch>
            <a:fillRect/>
          </a:stretch>
        </p:blipFill>
        <p:spPr bwMode="auto">
          <a:xfrm rot="20950297">
            <a:off x="207665" y="119741"/>
            <a:ext cx="3134840" cy="2507872"/>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426" name="Picture 18" descr="http://animals.sandiegozoo.org/sites/default/files/styles/feeds_animal_thumbnail/public/koala_thumb.jpg?itok=4tq_Vl1a"/>
          <p:cNvPicPr>
            <a:picLocks noChangeAspect="1" noChangeArrowheads="1"/>
          </p:cNvPicPr>
          <p:nvPr/>
        </p:nvPicPr>
        <p:blipFill>
          <a:blip r:embed="rId6" cstate="print"/>
          <a:srcRect/>
          <a:stretch>
            <a:fillRect/>
          </a:stretch>
        </p:blipFill>
        <p:spPr bwMode="auto">
          <a:xfrm rot="591602">
            <a:off x="3702209" y="-40025"/>
            <a:ext cx="2404621" cy="2404622"/>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9636"/>
                                        </p:tgtEl>
                                        <p:attrNameLst>
                                          <p:attrName>style.visibility</p:attrName>
                                        </p:attrNameLst>
                                      </p:cBhvr>
                                      <p:to>
                                        <p:strVal val="visible"/>
                                      </p:to>
                                    </p:set>
                                    <p:animEffect transition="in" filter="dissolve">
                                      <p:cBhvr>
                                        <p:cTn id="7" dur="500"/>
                                        <p:tgtEl>
                                          <p:spTgt spid="69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3124200"/>
            <a:ext cx="6553200" cy="508000"/>
          </a:xfrm>
        </p:spPr>
        <p:txBody>
          <a:bodyPr/>
          <a:lstStyle/>
          <a:p>
            <a:pPr eaLnBrk="1" hangingPunct="1"/>
            <a:r>
              <a:rPr lang="en-US" altLang="en-US" smtClean="0"/>
              <a:t>Types of Consumers</a:t>
            </a:r>
          </a:p>
        </p:txBody>
      </p:sp>
      <p:sp>
        <p:nvSpPr>
          <p:cNvPr id="18435" name="Rectangle 3"/>
          <p:cNvSpPr>
            <a:spLocks noGrp="1" noChangeArrowheads="1"/>
          </p:cNvSpPr>
          <p:nvPr>
            <p:ph type="body" idx="1"/>
          </p:nvPr>
        </p:nvSpPr>
        <p:spPr>
          <a:xfrm>
            <a:off x="228600" y="3810000"/>
            <a:ext cx="7391400" cy="2743200"/>
          </a:xfrm>
        </p:spPr>
        <p:txBody>
          <a:bodyPr/>
          <a:lstStyle/>
          <a:p>
            <a:pPr eaLnBrk="1" hangingPunct="1"/>
            <a:r>
              <a:rPr lang="en-US" altLang="en-US" smtClean="0"/>
              <a:t>Herbivores</a:t>
            </a:r>
          </a:p>
          <a:p>
            <a:pPr eaLnBrk="1" hangingPunct="1"/>
            <a:r>
              <a:rPr lang="en-US" altLang="en-US" smtClean="0"/>
              <a:t>Carnivores</a:t>
            </a:r>
          </a:p>
          <a:p>
            <a:pPr eaLnBrk="1" hangingPunct="1"/>
            <a:r>
              <a:rPr lang="en-US" altLang="en-US" smtClean="0"/>
              <a:t>Omnivores</a:t>
            </a:r>
          </a:p>
          <a:p>
            <a:pPr eaLnBrk="1" hangingPunct="1"/>
            <a:r>
              <a:rPr lang="en-US" altLang="en-US" smtClean="0"/>
              <a:t>Detritivores</a:t>
            </a:r>
          </a:p>
          <a:p>
            <a:pPr eaLnBrk="1" hangingPunct="1"/>
            <a:r>
              <a:rPr lang="en-US" altLang="en-US" smtClean="0"/>
              <a:t>Decomposers</a:t>
            </a:r>
          </a:p>
        </p:txBody>
      </p:sp>
      <p:pic>
        <p:nvPicPr>
          <p:cNvPr id="7" name="Picture 2" descr="http://t1.gstatic.com/images?q=tbn:ANd9GcRRKD2XzrrImina9MQjNPymucWw-kdlw_ycD1oycjy2xzcAetgsjg:www.grit.com/~/media/Images/GRT/Editorial/Articles/Magazine%2520Articles/2012/02-01/Popular%2520Show%2520%2520Pet%2520Rabbit%2520Breeds/Lop-Eared-Rabbit-Laying-Dow.jpg">
            <a:hlinkClick r:id="rId2"/>
          </p:cNvPr>
          <p:cNvPicPr>
            <a:picLocks noChangeAspect="1" noChangeArrowheads="1"/>
          </p:cNvPicPr>
          <p:nvPr/>
        </p:nvPicPr>
        <p:blipFill>
          <a:blip r:embed="rId3"/>
          <a:srcRect/>
          <a:stretch>
            <a:fillRect/>
          </a:stretch>
        </p:blipFill>
        <p:spPr bwMode="auto">
          <a:xfrm rot="624382">
            <a:off x="4819650" y="1895475"/>
            <a:ext cx="4400550" cy="31353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4" descr="http://t2.gstatic.com/images?q=tbn:ANd9GcTAkb-cB_gEMf__aWaB33Fjakdnyb2iymGprrKc10qYGxUWz_7v:www.life.org.uk/dump/media/bacteria-investigation-bacteria-investigation.jpg">
            <a:hlinkClick r:id="rId4"/>
          </p:cNvPr>
          <p:cNvPicPr>
            <a:picLocks noChangeAspect="1" noChangeArrowheads="1"/>
          </p:cNvPicPr>
          <p:nvPr/>
        </p:nvPicPr>
        <p:blipFill>
          <a:blip r:embed="rId5"/>
          <a:srcRect/>
          <a:stretch>
            <a:fillRect/>
          </a:stretch>
        </p:blipFill>
        <p:spPr bwMode="auto">
          <a:xfrm rot="1216715">
            <a:off x="3482975" y="4519613"/>
            <a:ext cx="2717800" cy="21209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ttp://t0.gstatic.com/images?q=tbn:ANd9GcQhXcnJBmPfYeSJ99FB8KpzmKpADb8qnsJE12NMWXOB1qFoLr0Hzw:www.snareshop.com/images/lynx5.jpg">
            <a:hlinkClick r:id="rId6"/>
          </p:cNvPr>
          <p:cNvPicPr>
            <a:picLocks noChangeAspect="1" noChangeArrowheads="1"/>
          </p:cNvPicPr>
          <p:nvPr/>
        </p:nvPicPr>
        <p:blipFill>
          <a:blip r:embed="rId7"/>
          <a:srcRect/>
          <a:stretch>
            <a:fillRect/>
          </a:stretch>
        </p:blipFill>
        <p:spPr bwMode="auto">
          <a:xfrm rot="20784793">
            <a:off x="2589213" y="384175"/>
            <a:ext cx="3554412"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895600" y="1447800"/>
            <a:ext cx="6553200" cy="1417638"/>
          </a:xfrm>
        </p:spPr>
        <p:txBody>
          <a:bodyPr/>
          <a:lstStyle/>
          <a:p>
            <a:r>
              <a:rPr lang="en-US" altLang="en-US" b="1" u="sng" smtClean="0">
                <a:latin typeface="Segoe Print" pitchFamily="2" charset="0"/>
              </a:rPr>
              <a:t>Herbivores: </a:t>
            </a:r>
            <a:r>
              <a:rPr lang="en-US" altLang="en-US" sz="2700" smtClean="0">
                <a:latin typeface="Segoe Print" pitchFamily="2" charset="0"/>
              </a:rPr>
              <a:t>(</a:t>
            </a:r>
            <a:r>
              <a:rPr lang="en-US" altLang="en-US" sz="2700" smtClean="0">
                <a:latin typeface="MV Boli" pitchFamily="2" charset="0"/>
                <a:ea typeface="MV Boli" pitchFamily="2" charset="0"/>
                <a:cs typeface="MV Boli" pitchFamily="2" charset="0"/>
              </a:rPr>
              <a:t>1</a:t>
            </a:r>
            <a:r>
              <a:rPr lang="en-US" altLang="en-US" sz="2700" baseline="30000" smtClean="0">
                <a:latin typeface="MV Boli" pitchFamily="2" charset="0"/>
                <a:ea typeface="MV Boli" pitchFamily="2" charset="0"/>
                <a:cs typeface="MV Boli" pitchFamily="2" charset="0"/>
              </a:rPr>
              <a:t>st</a:t>
            </a:r>
            <a:r>
              <a:rPr lang="en-US" altLang="en-US" sz="2700" smtClean="0">
                <a:latin typeface="MV Boli" pitchFamily="2" charset="0"/>
                <a:ea typeface="MV Boli" pitchFamily="2" charset="0"/>
                <a:cs typeface="MV Boli" pitchFamily="2" charset="0"/>
              </a:rPr>
              <a:t> order consumers)</a:t>
            </a:r>
            <a:endParaRPr lang="en-US" altLang="en-US" sz="2700" smtClean="0">
              <a:latin typeface="Segoe Print" pitchFamily="2" charset="0"/>
            </a:endParaRPr>
          </a:p>
        </p:txBody>
      </p:sp>
      <p:sp>
        <p:nvSpPr>
          <p:cNvPr id="3" name="Content Placeholder 2"/>
          <p:cNvSpPr>
            <a:spLocks noGrp="1"/>
          </p:cNvSpPr>
          <p:nvPr>
            <p:ph idx="1"/>
          </p:nvPr>
        </p:nvSpPr>
        <p:spPr>
          <a:xfrm>
            <a:off x="3505200" y="2590800"/>
            <a:ext cx="5410200" cy="3962400"/>
          </a:xfrm>
        </p:spPr>
        <p:txBody>
          <a:bodyPr>
            <a:normAutofit lnSpcReduction="10000"/>
          </a:bodyPr>
          <a:lstStyle/>
          <a:p>
            <a:pPr>
              <a:defRPr/>
            </a:pPr>
            <a:r>
              <a:rPr lang="en-US" b="1" dirty="0" smtClean="0">
                <a:latin typeface="MV Boli" pitchFamily="2" charset="0"/>
                <a:cs typeface="MV Boli" pitchFamily="2" charset="0"/>
              </a:rPr>
              <a:t>Heterotrophs that eat plant leaves, roots, seeds or fruits.</a:t>
            </a:r>
          </a:p>
          <a:p>
            <a:pPr>
              <a:defRPr/>
            </a:pPr>
            <a:r>
              <a:rPr lang="en-US" dirty="0" smtClean="0">
                <a:latin typeface="MV Boli" pitchFamily="2" charset="0"/>
                <a:cs typeface="MV Boli" pitchFamily="2" charset="0"/>
              </a:rPr>
              <a:t>The type of food that an herbivore can eat depends on the organism’s digestive system.</a:t>
            </a:r>
          </a:p>
          <a:p>
            <a:pPr>
              <a:defRPr/>
            </a:pPr>
            <a:r>
              <a:rPr lang="en-US" sz="2500" dirty="0" smtClean="0">
                <a:latin typeface="MV Boli" pitchFamily="2" charset="0"/>
                <a:cs typeface="MV Boli" pitchFamily="2" charset="0"/>
              </a:rPr>
              <a:t>Ex: Cows, caterpillars, deer, and rabbits.</a:t>
            </a:r>
          </a:p>
        </p:txBody>
      </p:sp>
      <p:pic>
        <p:nvPicPr>
          <p:cNvPr id="9" name="Picture 6" descr="http://www.mad-cow.net/images/cow.jpg"/>
          <p:cNvPicPr>
            <a:picLocks noChangeAspect="1" noChangeArrowheads="1"/>
          </p:cNvPicPr>
          <p:nvPr/>
        </p:nvPicPr>
        <p:blipFill>
          <a:blip r:embed="rId2"/>
          <a:srcRect/>
          <a:stretch>
            <a:fillRect/>
          </a:stretch>
        </p:blipFill>
        <p:spPr bwMode="auto">
          <a:xfrm rot="959560">
            <a:off x="658813" y="4951413"/>
            <a:ext cx="2617787" cy="1906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Picture 4" descr="http://static.desktopnexus.com/thumbnails/33404-bigthumbnail.jpg"/>
          <p:cNvPicPr>
            <a:picLocks noChangeAspect="1" noChangeArrowheads="1"/>
          </p:cNvPicPr>
          <p:nvPr/>
        </p:nvPicPr>
        <p:blipFill>
          <a:blip r:embed="rId3"/>
          <a:srcRect t="8840"/>
          <a:stretch>
            <a:fillRect/>
          </a:stretch>
        </p:blipFill>
        <p:spPr bwMode="auto">
          <a:xfrm rot="10207198">
            <a:off x="171450" y="3492500"/>
            <a:ext cx="2576513" cy="15557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3" name="Picture 2" descr="http://t1.gstatic.com/images?q=tbn:ANd9GcRRKD2XzrrImina9MQjNPymucWw-kdlw_ycD1oycjy2xzcAetgsjg:www.grit.com/~/media/Images/GRT/Editorial/Articles/Magazine%2520Articles/2012/02-01/Popular%2520Show%2520%2520Pet%2520Rabbit%2520Breeds/Lop-Eared-Rabbit-Laying-Dow.jpg">
            <a:hlinkClick r:id="rId4"/>
          </p:cNvPr>
          <p:cNvPicPr>
            <a:picLocks noChangeAspect="1" noChangeArrowheads="1"/>
          </p:cNvPicPr>
          <p:nvPr/>
        </p:nvPicPr>
        <p:blipFill>
          <a:blip r:embed="rId5"/>
          <a:srcRect/>
          <a:stretch>
            <a:fillRect/>
          </a:stretch>
        </p:blipFill>
        <p:spPr bwMode="auto">
          <a:xfrm rot="624382">
            <a:off x="376238" y="1731963"/>
            <a:ext cx="2466975" cy="1854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1" name="Picture 10" descr="http://petsfunnies.com/wp-content/uploads/2011/06/hyacinth-macaw-gfrooming_45.jpg"/>
          <p:cNvPicPr>
            <a:picLocks noChangeAspect="1" noChangeArrowheads="1"/>
          </p:cNvPicPr>
          <p:nvPr/>
        </p:nvPicPr>
        <p:blipFill>
          <a:blip r:embed="rId6"/>
          <a:srcRect/>
          <a:stretch>
            <a:fillRect/>
          </a:stretch>
        </p:blipFill>
        <p:spPr bwMode="auto">
          <a:xfrm rot="20825409">
            <a:off x="0" y="136525"/>
            <a:ext cx="2622550" cy="19526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t3.gstatic.com/images?q=tbn:ANd9GcSHau8MrdzgWTbFBPCDNeCAxHI6XaPpX1DD80mhiSg1v5cgYaDwfQ:ipad.wallpaperswiki.com/wp-content/uploads/2012/10/Lynx-Cat-Face.jpg">
            <a:hlinkClick r:id="rId2"/>
          </p:cNvPr>
          <p:cNvPicPr>
            <a:picLocks noChangeAspect="1" noChangeArrowheads="1"/>
          </p:cNvPicPr>
          <p:nvPr/>
        </p:nvPicPr>
        <p:blipFill>
          <a:blip r:embed="rId3" cstate="print"/>
          <a:srcRect/>
          <a:stretch>
            <a:fillRect/>
          </a:stretch>
        </p:blipFill>
        <p:spPr bwMode="auto">
          <a:xfrm rot="406253">
            <a:off x="6259490" y="3427900"/>
            <a:ext cx="2732935" cy="3643915"/>
          </a:xfrm>
          <a:prstGeom prst="rect">
            <a:avLst/>
          </a:prstGeom>
          <a:ln>
            <a:noFill/>
          </a:ln>
          <a:effectLst>
            <a:softEdge rad="112500"/>
          </a:effectLst>
        </p:spPr>
      </p:pic>
      <p:sp>
        <p:nvSpPr>
          <p:cNvPr id="20483" name="Title 1"/>
          <p:cNvSpPr>
            <a:spLocks noGrp="1"/>
          </p:cNvSpPr>
          <p:nvPr>
            <p:ph type="title"/>
          </p:nvPr>
        </p:nvSpPr>
        <p:spPr>
          <a:xfrm>
            <a:off x="2286000" y="1676400"/>
            <a:ext cx="6629400" cy="1143000"/>
          </a:xfrm>
        </p:spPr>
        <p:txBody>
          <a:bodyPr/>
          <a:lstStyle/>
          <a:p>
            <a:pPr algn="r"/>
            <a:r>
              <a:rPr lang="en-US" altLang="en-US" smtClean="0">
                <a:latin typeface="Segoe Print" pitchFamily="2" charset="0"/>
              </a:rPr>
              <a:t>Carnivores</a:t>
            </a:r>
          </a:p>
        </p:txBody>
      </p:sp>
      <p:sp>
        <p:nvSpPr>
          <p:cNvPr id="3" name="Content Placeholder 2"/>
          <p:cNvSpPr>
            <a:spLocks noGrp="1"/>
          </p:cNvSpPr>
          <p:nvPr>
            <p:ph idx="1"/>
          </p:nvPr>
        </p:nvSpPr>
        <p:spPr>
          <a:xfrm>
            <a:off x="2057400" y="2971800"/>
            <a:ext cx="4800600" cy="3886200"/>
          </a:xfrm>
        </p:spPr>
        <p:txBody>
          <a:bodyPr/>
          <a:lstStyle/>
          <a:p>
            <a:r>
              <a:rPr lang="en-US" altLang="en-US" smtClean="0">
                <a:latin typeface="MV Boli" pitchFamily="2" charset="0"/>
                <a:ea typeface="MV Boli" pitchFamily="2" charset="0"/>
                <a:cs typeface="MV Boli" pitchFamily="2" charset="0"/>
              </a:rPr>
              <a:t>Heterotrophs that eat animals</a:t>
            </a:r>
          </a:p>
          <a:p>
            <a:r>
              <a:rPr lang="en-US" altLang="en-US" smtClean="0">
                <a:latin typeface="MV Boli" pitchFamily="2" charset="0"/>
                <a:ea typeface="MV Boli" pitchFamily="2" charset="0"/>
                <a:cs typeface="MV Boli" pitchFamily="2" charset="0"/>
              </a:rPr>
              <a:t>Requires energy, but meat is rich in nutrients!</a:t>
            </a:r>
          </a:p>
          <a:p>
            <a:r>
              <a:rPr lang="en-US" altLang="en-US" smtClean="0">
                <a:latin typeface="MV Boli" pitchFamily="2" charset="0"/>
                <a:ea typeface="MV Boli" pitchFamily="2" charset="0"/>
                <a:cs typeface="MV Boli" pitchFamily="2" charset="0"/>
              </a:rPr>
              <a:t>Ex: Snakes, dogs, cats, and otters</a:t>
            </a:r>
          </a:p>
        </p:txBody>
      </p:sp>
      <p:pic>
        <p:nvPicPr>
          <p:cNvPr id="7" name="Picture 8" descr="Mantid-PN"/>
          <p:cNvPicPr>
            <a:picLocks noChangeAspect="1" noChangeArrowheads="1"/>
          </p:cNvPicPr>
          <p:nvPr/>
        </p:nvPicPr>
        <p:blipFill>
          <a:blip r:embed="rId4"/>
          <a:srcRect/>
          <a:stretch>
            <a:fillRect/>
          </a:stretch>
        </p:blipFill>
        <p:spPr bwMode="auto">
          <a:xfrm rot="860654">
            <a:off x="-7938" y="1779588"/>
            <a:ext cx="1879601" cy="1876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6" descr="http://1.bp.blogspot.com/_R_1Uvm2d4uQ/SlYCbhvmi-I/AAAAAAAAAY4/M_1JkQew4_A/s400/sea-otter.jpg"/>
          <p:cNvPicPr>
            <a:picLocks noChangeAspect="1" noChangeArrowheads="1"/>
          </p:cNvPicPr>
          <p:nvPr/>
        </p:nvPicPr>
        <p:blipFill>
          <a:blip r:embed="rId5"/>
          <a:srcRect/>
          <a:stretch>
            <a:fillRect/>
          </a:stretch>
        </p:blipFill>
        <p:spPr bwMode="auto">
          <a:xfrm rot="20778384">
            <a:off x="-80963" y="-30163"/>
            <a:ext cx="2079626" cy="20034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8" descr="http://images.nationalgeographic.com/wpf/media-live/photos/000/004/cache/anaconda_446_600x450.jpg"/>
          <p:cNvPicPr>
            <a:picLocks noChangeAspect="1" noChangeArrowheads="1"/>
          </p:cNvPicPr>
          <p:nvPr/>
        </p:nvPicPr>
        <p:blipFill>
          <a:blip r:embed="rId6"/>
          <a:srcRect/>
          <a:stretch>
            <a:fillRect/>
          </a:stretch>
        </p:blipFill>
        <p:spPr bwMode="auto">
          <a:xfrm rot="20990943">
            <a:off x="-17463" y="3200400"/>
            <a:ext cx="2020888" cy="19907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0.gstatic.com/images?q=tbn:ANd9GcRMn-edLnK1oyJg-Uwd5Pwj15zO80HSBXJYf-q6ZApC4Eg8qi8KWg:2il.org/wp-content/uploads/2012/05/Cheetah-gives-attention-to-a-target.jpg">
            <a:hlinkClick r:id="rId7"/>
          </p:cNvPr>
          <p:cNvPicPr>
            <a:picLocks noChangeAspect="1" noChangeArrowheads="1"/>
          </p:cNvPicPr>
          <p:nvPr/>
        </p:nvPicPr>
        <p:blipFill>
          <a:blip r:embed="rId8"/>
          <a:srcRect/>
          <a:stretch>
            <a:fillRect/>
          </a:stretch>
        </p:blipFill>
        <p:spPr bwMode="auto">
          <a:xfrm rot="761282">
            <a:off x="112713" y="5168900"/>
            <a:ext cx="1957387" cy="1666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495800" y="1828800"/>
            <a:ext cx="4876800" cy="1143000"/>
          </a:xfrm>
        </p:spPr>
        <p:txBody>
          <a:bodyPr/>
          <a:lstStyle/>
          <a:p>
            <a:pPr algn="ctr"/>
            <a:r>
              <a:rPr lang="en-US" altLang="en-US" smtClean="0">
                <a:latin typeface="Segoe Print" pitchFamily="2" charset="0"/>
              </a:rPr>
              <a:t>Omnivores</a:t>
            </a:r>
          </a:p>
        </p:txBody>
      </p:sp>
      <p:sp>
        <p:nvSpPr>
          <p:cNvPr id="3" name="Content Placeholder 2"/>
          <p:cNvSpPr>
            <a:spLocks noGrp="1"/>
          </p:cNvSpPr>
          <p:nvPr>
            <p:ph idx="1"/>
          </p:nvPr>
        </p:nvSpPr>
        <p:spPr>
          <a:xfrm>
            <a:off x="3733800" y="3505200"/>
            <a:ext cx="5410200" cy="2286000"/>
          </a:xfrm>
        </p:spPr>
        <p:txBody>
          <a:bodyPr/>
          <a:lstStyle/>
          <a:p>
            <a:r>
              <a:rPr lang="en-US" altLang="en-US" smtClean="0">
                <a:latin typeface="MV Boli" pitchFamily="2" charset="0"/>
                <a:ea typeface="MV Boli" pitchFamily="2" charset="0"/>
                <a:cs typeface="MV Boli" pitchFamily="2" charset="0"/>
              </a:rPr>
              <a:t>Eat both plants and animals</a:t>
            </a:r>
          </a:p>
          <a:p>
            <a:r>
              <a:rPr lang="en-US" altLang="en-US" smtClean="0">
                <a:latin typeface="MV Boli" pitchFamily="2" charset="0"/>
                <a:ea typeface="MV Boli" pitchFamily="2" charset="0"/>
                <a:cs typeface="MV Boli" pitchFamily="2" charset="0"/>
              </a:rPr>
              <a:t>Ex: humans, bears, and pigs</a:t>
            </a:r>
          </a:p>
        </p:txBody>
      </p:sp>
      <p:pic>
        <p:nvPicPr>
          <p:cNvPr id="10" name="Picture 12" descr="http://www.oneinchpunch.net/wordpress/wp-content/uploads/2007/12/karate-bears.jpg"/>
          <p:cNvPicPr>
            <a:picLocks noChangeAspect="1" noChangeArrowheads="1"/>
          </p:cNvPicPr>
          <p:nvPr/>
        </p:nvPicPr>
        <p:blipFill>
          <a:blip r:embed="rId2"/>
          <a:srcRect l="14982" t="13752"/>
          <a:stretch>
            <a:fillRect/>
          </a:stretch>
        </p:blipFill>
        <p:spPr bwMode="auto">
          <a:xfrm rot="1115931">
            <a:off x="152400" y="3381375"/>
            <a:ext cx="3451225" cy="3435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descr="http://pubpages.unh.edu/~cdm38/images/pigs.jpg"/>
          <p:cNvPicPr>
            <a:picLocks noChangeAspect="1" noChangeArrowheads="1"/>
          </p:cNvPicPr>
          <p:nvPr/>
        </p:nvPicPr>
        <p:blipFill>
          <a:blip r:embed="rId3"/>
          <a:srcRect/>
          <a:stretch>
            <a:fillRect/>
          </a:stretch>
        </p:blipFill>
        <p:spPr bwMode="auto">
          <a:xfrm rot="20612210">
            <a:off x="-304800" y="109538"/>
            <a:ext cx="3382963" cy="31765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0" y="1676400"/>
            <a:ext cx="6629400" cy="1143000"/>
          </a:xfrm>
        </p:spPr>
        <p:txBody>
          <a:bodyPr/>
          <a:lstStyle/>
          <a:p>
            <a:r>
              <a:rPr lang="en-US" altLang="en-US" smtClean="0">
                <a:latin typeface="Segoe Print" pitchFamily="2" charset="0"/>
              </a:rPr>
              <a:t>Scavengers</a:t>
            </a:r>
          </a:p>
        </p:txBody>
      </p:sp>
      <p:sp>
        <p:nvSpPr>
          <p:cNvPr id="3" name="Content Placeholder 2"/>
          <p:cNvSpPr>
            <a:spLocks noGrp="1"/>
          </p:cNvSpPr>
          <p:nvPr>
            <p:ph idx="1"/>
          </p:nvPr>
        </p:nvSpPr>
        <p:spPr>
          <a:xfrm>
            <a:off x="304800" y="2743200"/>
            <a:ext cx="5181600" cy="3683000"/>
          </a:xfrm>
        </p:spPr>
        <p:txBody>
          <a:bodyPr/>
          <a:lstStyle/>
          <a:p>
            <a:r>
              <a:rPr lang="en-US" altLang="en-US" smtClean="0">
                <a:latin typeface="MV Boli" pitchFamily="2" charset="0"/>
                <a:ea typeface="MV Boli" pitchFamily="2" charset="0"/>
                <a:cs typeface="MV Boli" pitchFamily="2" charset="0"/>
              </a:rPr>
              <a:t>Consume the carcasses of other animals that have been killed by predators or have died of other causes.</a:t>
            </a:r>
          </a:p>
          <a:p>
            <a:r>
              <a:rPr lang="en-US" altLang="en-US" smtClean="0">
                <a:latin typeface="MV Boli" pitchFamily="2" charset="0"/>
                <a:ea typeface="MV Boli" pitchFamily="2" charset="0"/>
                <a:cs typeface="MV Boli" pitchFamily="2" charset="0"/>
              </a:rPr>
              <a:t>Ex: Vultures</a:t>
            </a:r>
          </a:p>
        </p:txBody>
      </p:sp>
      <p:pic>
        <p:nvPicPr>
          <p:cNvPr id="9" name="Picture 2" descr="http://images.nationalgeographic.com/wpf/media-live/photos/000/005/cache/king-vulture_595_600x450.jpg"/>
          <p:cNvPicPr>
            <a:picLocks noChangeAspect="1" noChangeArrowheads="1"/>
          </p:cNvPicPr>
          <p:nvPr/>
        </p:nvPicPr>
        <p:blipFill>
          <a:blip r:embed="rId2"/>
          <a:srcRect/>
          <a:stretch>
            <a:fillRect/>
          </a:stretch>
        </p:blipFill>
        <p:spPr bwMode="auto">
          <a:xfrm rot="825896">
            <a:off x="5367338" y="3295650"/>
            <a:ext cx="3224212" cy="32242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en-US" b="1" smtClean="0">
                <a:latin typeface="Comic Sans MS" pitchFamily="66" charset="0"/>
              </a:rPr>
              <a:t>What is Ecology?</a:t>
            </a:r>
          </a:p>
        </p:txBody>
      </p:sp>
      <p:sp>
        <p:nvSpPr>
          <p:cNvPr id="5123" name="Rectangle 3"/>
          <p:cNvSpPr>
            <a:spLocks noGrp="1" noChangeArrowheads="1"/>
          </p:cNvSpPr>
          <p:nvPr>
            <p:ph type="body" idx="1"/>
          </p:nvPr>
        </p:nvSpPr>
        <p:spPr/>
        <p:txBody>
          <a:bodyPr/>
          <a:lstStyle/>
          <a:p>
            <a:pPr eaLnBrk="1" hangingPunct="1"/>
            <a:r>
              <a:rPr lang="en-US" altLang="en-US" smtClean="0">
                <a:latin typeface="Comic Sans MS" pitchFamily="66" charset="0"/>
              </a:rPr>
              <a:t>Ecology is the scientific study of interactions among organisms and between organisms and their environment.</a:t>
            </a:r>
          </a:p>
          <a:p>
            <a:pPr eaLnBrk="1" hangingPunct="1"/>
            <a:endParaRPr lang="en-US" altLang="en-US" smtClean="0">
              <a:latin typeface="Comic Sans MS" pitchFamily="66"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038600" y="1981200"/>
            <a:ext cx="4876800" cy="1143000"/>
          </a:xfrm>
        </p:spPr>
        <p:txBody>
          <a:bodyPr/>
          <a:lstStyle/>
          <a:p>
            <a:r>
              <a:rPr lang="en-US" altLang="en-US" smtClean="0">
                <a:latin typeface="Segoe Print" pitchFamily="2" charset="0"/>
              </a:rPr>
              <a:t>Decomposers</a:t>
            </a:r>
          </a:p>
        </p:txBody>
      </p:sp>
      <p:sp>
        <p:nvSpPr>
          <p:cNvPr id="3" name="Content Placeholder 2"/>
          <p:cNvSpPr>
            <a:spLocks noGrp="1"/>
          </p:cNvSpPr>
          <p:nvPr>
            <p:ph idx="1"/>
          </p:nvPr>
        </p:nvSpPr>
        <p:spPr>
          <a:xfrm>
            <a:off x="3581400" y="3429000"/>
            <a:ext cx="5334000" cy="3429000"/>
          </a:xfrm>
        </p:spPr>
        <p:txBody>
          <a:bodyPr/>
          <a:lstStyle/>
          <a:p>
            <a:r>
              <a:rPr lang="en-US" altLang="en-US" smtClean="0">
                <a:latin typeface="MV Boli" pitchFamily="2" charset="0"/>
                <a:ea typeface="MV Boli" pitchFamily="2" charset="0"/>
                <a:cs typeface="MV Boli" pitchFamily="2" charset="0"/>
              </a:rPr>
              <a:t>Break down decaying matter</a:t>
            </a:r>
          </a:p>
          <a:p>
            <a:r>
              <a:rPr lang="en-US" altLang="en-US" smtClean="0">
                <a:latin typeface="MV Boli" pitchFamily="2" charset="0"/>
                <a:ea typeface="MV Boli" pitchFamily="2" charset="0"/>
                <a:cs typeface="MV Boli" pitchFamily="2" charset="0"/>
              </a:rPr>
              <a:t>Produces detritus</a:t>
            </a:r>
          </a:p>
          <a:p>
            <a:r>
              <a:rPr lang="en-US" altLang="en-US" smtClean="0">
                <a:latin typeface="MV Boli" pitchFamily="2" charset="0"/>
                <a:ea typeface="MV Boli" pitchFamily="2" charset="0"/>
                <a:cs typeface="MV Boli" pitchFamily="2" charset="0"/>
              </a:rPr>
              <a:t>Ex: Bacteria and Fungi</a:t>
            </a:r>
          </a:p>
        </p:txBody>
      </p:sp>
      <p:pic>
        <p:nvPicPr>
          <p:cNvPr id="9" name="Picture 13" descr="http://www.earth-cards.com/pseudomonas_bacteria.jpg"/>
          <p:cNvPicPr>
            <a:picLocks noChangeAspect="1" noChangeArrowheads="1"/>
          </p:cNvPicPr>
          <p:nvPr/>
        </p:nvPicPr>
        <p:blipFill>
          <a:blip r:embed="rId2"/>
          <a:srcRect/>
          <a:stretch>
            <a:fillRect/>
          </a:stretch>
        </p:blipFill>
        <p:spPr bwMode="auto">
          <a:xfrm rot="20277835">
            <a:off x="-106363" y="481013"/>
            <a:ext cx="3127376" cy="2887662"/>
          </a:xfrm>
          <a:prstGeom prst="rect">
            <a:avLst/>
          </a:prstGeom>
          <a:ln w="38100" cap="sq">
            <a:solidFill>
              <a:srgbClr val="000000"/>
            </a:solidFill>
            <a:miter lim="800000"/>
          </a:ln>
          <a:effectLst>
            <a:outerShdw blurRad="57150" dist="50800" dir="2700000" algn="tl" rotWithShape="0">
              <a:srgbClr val="000000">
                <a:alpha val="40000"/>
              </a:srgbClr>
            </a:outerShdw>
          </a:effectLst>
        </p:spPr>
      </p:pic>
      <p:pic>
        <p:nvPicPr>
          <p:cNvPr id="1026" name="Picture 2" descr="http://t1.gstatic.com/images?q=tbn:ANd9GcQRyFaAE37193RL1X52CbgXyfCCEiBVkmGM_YELnlgMmDWAWK9p:www.biodiversitysussex.org.uk/images/71.jpg">
            <a:hlinkClick r:id="rId3"/>
          </p:cNvPr>
          <p:cNvPicPr>
            <a:picLocks noChangeAspect="1" noChangeArrowheads="1"/>
          </p:cNvPicPr>
          <p:nvPr/>
        </p:nvPicPr>
        <p:blipFill>
          <a:blip r:embed="rId4"/>
          <a:srcRect/>
          <a:stretch>
            <a:fillRect/>
          </a:stretch>
        </p:blipFill>
        <p:spPr bwMode="auto">
          <a:xfrm rot="476492">
            <a:off x="190500" y="3667125"/>
            <a:ext cx="3178175" cy="2986088"/>
          </a:xfrm>
          <a:prstGeom prst="rect">
            <a:avLst/>
          </a:prstGeom>
          <a:solidFill>
            <a:srgbClr val="000000">
              <a:shade val="95000"/>
            </a:srgbClr>
          </a:solidFill>
          <a:ln w="28575" cap="sq">
            <a:solidFill>
              <a:srgbClr val="000000"/>
            </a:solidFill>
            <a:miter lim="800000"/>
          </a:ln>
          <a:effectLst>
            <a:outerShdw blurRad="254000" dist="190500" dir="2700000" sy="90000" algn="bl" rotWithShape="0">
              <a:srgbClr val="000000">
                <a:alpha val="40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5410200" y="1371600"/>
            <a:ext cx="3429000" cy="1143000"/>
          </a:xfrm>
        </p:spPr>
        <p:txBody>
          <a:bodyPr/>
          <a:lstStyle/>
          <a:p>
            <a:r>
              <a:rPr lang="en-US" altLang="en-US" smtClean="0">
                <a:latin typeface="Segoe Print" pitchFamily="2" charset="0"/>
              </a:rPr>
              <a:t>Detritivores</a:t>
            </a:r>
          </a:p>
        </p:txBody>
      </p:sp>
      <p:sp>
        <p:nvSpPr>
          <p:cNvPr id="3" name="Content Placeholder 2"/>
          <p:cNvSpPr>
            <a:spLocks noGrp="1"/>
          </p:cNvSpPr>
          <p:nvPr>
            <p:ph idx="1"/>
          </p:nvPr>
        </p:nvSpPr>
        <p:spPr>
          <a:xfrm>
            <a:off x="2667000" y="2362200"/>
            <a:ext cx="6477000" cy="2133600"/>
          </a:xfrm>
        </p:spPr>
        <p:txBody>
          <a:bodyPr/>
          <a:lstStyle/>
          <a:p>
            <a:r>
              <a:rPr lang="en-US" altLang="en-US" smtClean="0">
                <a:latin typeface="MV Boli" pitchFamily="2" charset="0"/>
                <a:ea typeface="MV Boli" pitchFamily="2" charset="0"/>
                <a:cs typeface="MV Boli" pitchFamily="2" charset="0"/>
              </a:rPr>
              <a:t>Animals that feed on animal remains and dead matter (collectively called detritus)</a:t>
            </a:r>
          </a:p>
          <a:p>
            <a:r>
              <a:rPr lang="en-US" altLang="en-US" smtClean="0">
                <a:latin typeface="MV Boli" pitchFamily="2" charset="0"/>
                <a:ea typeface="MV Boli" pitchFamily="2" charset="0"/>
                <a:cs typeface="MV Boli" pitchFamily="2" charset="0"/>
              </a:rPr>
              <a:t>Ex: mites, earthworms, snails and crabs</a:t>
            </a:r>
          </a:p>
        </p:txBody>
      </p:sp>
      <p:pic>
        <p:nvPicPr>
          <p:cNvPr id="48130" name="Picture 2" descr="http://t1.gstatic.com/images?q=tbn:ANd9GcRQNf3ZhEw5cczx9AOYGzpvK5b-0jiuvXnsfo-7hTOzMRU6XDhSTg:www.animalpictures123.org/wp-content/uploads/2012/05/Snail-Closeup.jpg">
            <a:hlinkClick r:id="rId2"/>
          </p:cNvPr>
          <p:cNvPicPr>
            <a:picLocks noChangeAspect="1" noChangeArrowheads="1"/>
          </p:cNvPicPr>
          <p:nvPr/>
        </p:nvPicPr>
        <p:blipFill>
          <a:blip r:embed="rId3"/>
          <a:srcRect/>
          <a:stretch>
            <a:fillRect/>
          </a:stretch>
        </p:blipFill>
        <p:spPr bwMode="auto">
          <a:xfrm rot="791217">
            <a:off x="438150" y="4468813"/>
            <a:ext cx="2544763" cy="2127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132" name="Picture 4" descr="http://t3.gstatic.com/images?q=tbn:ANd9GcTCUp-oHX8vNzBNT0iffnMXI6dGC5aqZE0qWYAZ2KMTWnowBQox:4.bp.blogspot.com/-E3zR8QkqsCU/UHsdxc9ANnI/AAAAAAAAAwk/faa8-jfyjas/s1600/crab.jpg">
            <a:hlinkClick r:id="rId4"/>
          </p:cNvPr>
          <p:cNvPicPr>
            <a:picLocks noChangeAspect="1" noChangeArrowheads="1"/>
          </p:cNvPicPr>
          <p:nvPr/>
        </p:nvPicPr>
        <p:blipFill>
          <a:blip r:embed="rId5"/>
          <a:srcRect/>
          <a:stretch>
            <a:fillRect/>
          </a:stretch>
        </p:blipFill>
        <p:spPr bwMode="auto">
          <a:xfrm rot="549389">
            <a:off x="-100013" y="2249488"/>
            <a:ext cx="2439988" cy="24241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134" name="Picture 6" descr="http://t3.gstatic.com/images?q=tbn:ANd9GcSu7FN-0041tfW9ErqbZRa5vV-1nXyqr2VsBm9mUReFgU-WaLr23g:www.backwaterreptiles.com/images/feeders/earthworms-for-sale.jpg">
            <a:hlinkClick r:id="rId6"/>
          </p:cNvPr>
          <p:cNvPicPr>
            <a:picLocks noChangeAspect="1" noChangeArrowheads="1"/>
          </p:cNvPicPr>
          <p:nvPr/>
        </p:nvPicPr>
        <p:blipFill>
          <a:blip r:embed="rId7"/>
          <a:srcRect l="13333" t="2508" r="6667" b="9718"/>
          <a:stretch>
            <a:fillRect/>
          </a:stretch>
        </p:blipFill>
        <p:spPr bwMode="auto">
          <a:xfrm rot="691161">
            <a:off x="5872163" y="4548188"/>
            <a:ext cx="3059112" cy="24368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136" name="Picture 8" descr="http://t2.gstatic.com/images?q=tbn:ANd9GcTLb12YaJiYGeybnzPWGdBUYJKS4ktDLB-Cev-P50UUjcrLHNpE:www.mountainside-medical.com/blog/wp-content/uploads/2012/02/Dust-Mites.jpg">
            <a:hlinkClick r:id="rId8"/>
          </p:cNvPr>
          <p:cNvPicPr>
            <a:picLocks noChangeAspect="1" noChangeArrowheads="1"/>
          </p:cNvPicPr>
          <p:nvPr/>
        </p:nvPicPr>
        <p:blipFill>
          <a:blip r:embed="rId9"/>
          <a:srcRect/>
          <a:stretch>
            <a:fillRect/>
          </a:stretch>
        </p:blipFill>
        <p:spPr bwMode="auto">
          <a:xfrm rot="20936650">
            <a:off x="3305175" y="4708525"/>
            <a:ext cx="2419350" cy="21224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8138" name="Picture 10" descr="https://benadryl.co.uk/media/uploads/dust-mite.png"/>
          <p:cNvPicPr>
            <a:picLocks noChangeAspect="1" noChangeArrowheads="1"/>
          </p:cNvPicPr>
          <p:nvPr/>
        </p:nvPicPr>
        <p:blipFill>
          <a:blip r:embed="rId10"/>
          <a:srcRect/>
          <a:stretch>
            <a:fillRect/>
          </a:stretch>
        </p:blipFill>
        <p:spPr bwMode="auto">
          <a:xfrm rot="20983651">
            <a:off x="119063" y="0"/>
            <a:ext cx="2057400" cy="203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0"/>
            <a:ext cx="7886700" cy="3378200"/>
          </a:xfrm>
        </p:spPr>
        <p:txBody>
          <a:bodyPr/>
          <a:lstStyle/>
          <a:p>
            <a:r>
              <a:rPr lang="en-US" altLang="en-US" smtClean="0">
                <a:latin typeface="MV Boli" pitchFamily="2" charset="0"/>
                <a:ea typeface="MV Boli" pitchFamily="2" charset="0"/>
                <a:cs typeface="MV Boli" pitchFamily="2" charset="0"/>
              </a:rPr>
              <a:t>Not all organisms stay in one “consumer” category.</a:t>
            </a:r>
          </a:p>
          <a:p>
            <a:endParaRPr lang="en-US" altLang="en-US" sz="500" smtClean="0">
              <a:latin typeface="MV Boli" pitchFamily="2" charset="0"/>
              <a:ea typeface="MV Boli" pitchFamily="2" charset="0"/>
              <a:cs typeface="MV Boli" pitchFamily="2" charset="0"/>
            </a:endParaRPr>
          </a:p>
          <a:p>
            <a:r>
              <a:rPr lang="en-US" altLang="en-US" smtClean="0">
                <a:latin typeface="MV Boli" pitchFamily="2" charset="0"/>
                <a:ea typeface="MV Boli" pitchFamily="2" charset="0"/>
                <a:cs typeface="MV Boli" pitchFamily="2" charset="0"/>
              </a:rPr>
              <a:t>Examples:</a:t>
            </a:r>
          </a:p>
          <a:p>
            <a:pPr lvl="1"/>
            <a:r>
              <a:rPr lang="en-US" altLang="en-US" smtClean="0">
                <a:latin typeface="MV Boli" pitchFamily="2" charset="0"/>
                <a:ea typeface="MV Boli" pitchFamily="2" charset="0"/>
                <a:cs typeface="MV Boli" pitchFamily="2" charset="0"/>
              </a:rPr>
              <a:t>Hyenas may scavenge if they get the chance.</a:t>
            </a:r>
          </a:p>
          <a:p>
            <a:pPr lvl="1"/>
            <a:r>
              <a:rPr lang="en-US" altLang="en-US" smtClean="0">
                <a:latin typeface="MV Boli" pitchFamily="2" charset="0"/>
                <a:ea typeface="MV Boli" pitchFamily="2" charset="0"/>
                <a:cs typeface="MV Boli" pitchFamily="2" charset="0"/>
              </a:rPr>
              <a:t>Aquatic animals eat a mixture of detritus, algae, and bits of animal carcasses</a:t>
            </a:r>
          </a:p>
        </p:txBody>
      </p:sp>
      <p:pic>
        <p:nvPicPr>
          <p:cNvPr id="9" name="Picture 2" descr="http://hyenas.zoology.msu.edu/uploads/images/crocuta/spotted_hyena_group_in_water_KHolekamp_web500.jpg"/>
          <p:cNvPicPr>
            <a:picLocks noChangeAspect="1" noChangeArrowheads="1"/>
          </p:cNvPicPr>
          <p:nvPr/>
        </p:nvPicPr>
        <p:blipFill>
          <a:blip r:embed="rId2" cstate="print"/>
          <a:srcRect/>
          <a:stretch>
            <a:fillRect/>
          </a:stretch>
        </p:blipFill>
        <p:spPr bwMode="auto">
          <a:xfrm>
            <a:off x="457200" y="4495800"/>
            <a:ext cx="5105400" cy="2209800"/>
          </a:xfrm>
          <a:prstGeom prst="rect">
            <a:avLst/>
          </a:prstGeom>
          <a:solidFill>
            <a:srgbClr val="FFFFFF">
              <a:shade val="85000"/>
            </a:srgbClr>
          </a:solidFill>
          <a:ln w="8890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http://t1.gstatic.com/images?q=tbn:ANd9GcRRhFHXbfXwRGOKvQFJCDjj1xhBFJiIOW4P7BbVsi7oiJrnnQ4c6w:animalia-life.com/data_images/whale-shark/whale-shark4.jpg">
            <a:hlinkClick r:id="rId3"/>
          </p:cNvPr>
          <p:cNvPicPr>
            <a:picLocks noChangeAspect="1" noChangeArrowheads="1"/>
          </p:cNvPicPr>
          <p:nvPr/>
        </p:nvPicPr>
        <p:blipFill>
          <a:blip r:embed="rId4"/>
          <a:srcRect/>
          <a:stretch>
            <a:fillRect/>
          </a:stretch>
        </p:blipFill>
        <p:spPr bwMode="auto">
          <a:xfrm rot="424636">
            <a:off x="5764213" y="4597400"/>
            <a:ext cx="3017837" cy="2211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b="1" smtClean="0">
                <a:latin typeface="Comic Sans MS" pitchFamily="66" charset="0"/>
              </a:rPr>
              <a:t>Feeding Relationships</a:t>
            </a:r>
          </a:p>
        </p:txBody>
      </p:sp>
      <p:sp>
        <p:nvSpPr>
          <p:cNvPr id="81923" name="Rectangle 3"/>
          <p:cNvSpPr>
            <a:spLocks noGrp="1" noChangeArrowheads="1"/>
          </p:cNvSpPr>
          <p:nvPr>
            <p:ph type="body" idx="1"/>
          </p:nvPr>
        </p:nvSpPr>
        <p:spPr>
          <a:xfrm>
            <a:off x="1143000" y="2133600"/>
            <a:ext cx="7643813" cy="4462463"/>
          </a:xfrm>
        </p:spPr>
        <p:txBody>
          <a:bodyPr/>
          <a:lstStyle/>
          <a:p>
            <a:pPr eaLnBrk="1" hangingPunct="1">
              <a:lnSpc>
                <a:spcPct val="90000"/>
              </a:lnSpc>
            </a:pPr>
            <a:r>
              <a:rPr lang="en-US" altLang="en-US" smtClean="0">
                <a:latin typeface="Comic Sans MS" pitchFamily="66" charset="0"/>
              </a:rPr>
              <a:t>What happens to the energy in an ecosystem when one organism eats another?</a:t>
            </a:r>
          </a:p>
          <a:p>
            <a:pPr lvl="1" eaLnBrk="1" hangingPunct="1">
              <a:lnSpc>
                <a:spcPct val="90000"/>
              </a:lnSpc>
            </a:pPr>
            <a:r>
              <a:rPr lang="en-US" altLang="en-US" smtClean="0">
                <a:latin typeface="Comic Sans MS" pitchFamily="66" charset="0"/>
              </a:rPr>
              <a:t>The energy moves along a </a:t>
            </a:r>
            <a:r>
              <a:rPr lang="en-US" altLang="en-US" smtClean="0">
                <a:solidFill>
                  <a:schemeClr val="accent2"/>
                </a:solidFill>
                <a:latin typeface="Comic Sans MS" pitchFamily="66" charset="0"/>
              </a:rPr>
              <a:t>one-way</a:t>
            </a:r>
            <a:r>
              <a:rPr lang="en-US" altLang="en-US" smtClean="0">
                <a:latin typeface="Comic Sans MS" pitchFamily="66" charset="0"/>
              </a:rPr>
              <a:t> path.</a:t>
            </a:r>
          </a:p>
          <a:p>
            <a:pPr eaLnBrk="1" hangingPunct="1">
              <a:lnSpc>
                <a:spcPct val="90000"/>
              </a:lnSpc>
            </a:pPr>
            <a:endParaRPr lang="en-US" altLang="en-US" smtClean="0">
              <a:latin typeface="Comic Sans MS" pitchFamily="66" charset="0"/>
            </a:endParaRPr>
          </a:p>
          <a:p>
            <a:pPr eaLnBrk="1" hangingPunct="1">
              <a:lnSpc>
                <a:spcPct val="90000"/>
              </a:lnSpc>
            </a:pPr>
            <a:r>
              <a:rPr lang="en-US" altLang="en-US" b="1" smtClean="0">
                <a:latin typeface="Comic Sans MS" pitchFamily="66" charset="0"/>
              </a:rPr>
              <a:t>Energy flows through an ecosystem in one direction, from the sun to autotrophs and then to various heterotrophs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 calcmode="lin" valueType="num">
                                      <p:cBhvr additive="base">
                                        <p:cTn id="7" dur="500" fill="hold"/>
                                        <p:tgtEl>
                                          <p:spTgt spid="819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1923">
                                            <p:txEl>
                                              <p:pRg st="3" end="3"/>
                                            </p:txEl>
                                          </p:spTgt>
                                        </p:tgtEl>
                                        <p:attrNameLst>
                                          <p:attrName>style.visibility</p:attrName>
                                        </p:attrNameLst>
                                      </p:cBhvr>
                                      <p:to>
                                        <p:strVal val="visible"/>
                                      </p:to>
                                    </p:set>
                                    <p:anim calcmode="lin" valueType="num">
                                      <p:cBhvr additive="base">
                                        <p:cTn id="13" dur="500" fill="hold"/>
                                        <p:tgtEl>
                                          <p:spTgt spid="8192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0" y="2362200"/>
            <a:ext cx="6553200" cy="508000"/>
          </a:xfrm>
        </p:spPr>
        <p:txBody>
          <a:bodyPr/>
          <a:lstStyle/>
          <a:p>
            <a:pPr eaLnBrk="1" hangingPunct="1"/>
            <a:r>
              <a:rPr lang="en-US" altLang="en-US" b="1" smtClean="0">
                <a:latin typeface="Comic Sans MS" pitchFamily="66" charset="0"/>
              </a:rPr>
              <a:t>Food Chains</a:t>
            </a:r>
          </a:p>
        </p:txBody>
      </p:sp>
      <p:sp>
        <p:nvSpPr>
          <p:cNvPr id="27651" name="Rectangle 3"/>
          <p:cNvSpPr>
            <a:spLocks noGrp="1" noChangeArrowheads="1"/>
          </p:cNvSpPr>
          <p:nvPr>
            <p:ph type="body" idx="1"/>
          </p:nvPr>
        </p:nvSpPr>
        <p:spPr>
          <a:xfrm>
            <a:off x="457200" y="3124200"/>
            <a:ext cx="8229600" cy="3505200"/>
          </a:xfrm>
        </p:spPr>
        <p:txBody>
          <a:bodyPr/>
          <a:lstStyle/>
          <a:p>
            <a:pPr eaLnBrk="1" hangingPunct="1"/>
            <a:r>
              <a:rPr lang="en-US" altLang="en-US" smtClean="0">
                <a:latin typeface="Comic Sans MS" pitchFamily="66" charset="0"/>
              </a:rPr>
              <a:t>The energy stored by producers can be passed through an ecosystem along a </a:t>
            </a:r>
            <a:r>
              <a:rPr lang="en-US" altLang="en-US" b="1" smtClean="0">
                <a:solidFill>
                  <a:schemeClr val="accent2"/>
                </a:solidFill>
                <a:latin typeface="Comic Sans MS" pitchFamily="66" charset="0"/>
              </a:rPr>
              <a:t>food chain</a:t>
            </a:r>
            <a:r>
              <a:rPr lang="en-US" altLang="en-US" smtClean="0">
                <a:latin typeface="Comic Sans MS" pitchFamily="66" charset="0"/>
              </a:rPr>
              <a:t>, a series of steps in which organisms transfer energy by eating and being eaten.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 descr="Su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352800"/>
            <a:ext cx="1203325"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4" descr="Rabbi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38600" y="3352800"/>
            <a:ext cx="1219200"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5" descr="Snake"/>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72200" y="3352800"/>
            <a:ext cx="1312863"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Hawk"/>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67600" y="3200400"/>
            <a:ext cx="142875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7"/>
          <p:cNvSpPr txBox="1">
            <a:spLocks noChangeArrowheads="1"/>
          </p:cNvSpPr>
          <p:nvPr/>
        </p:nvSpPr>
        <p:spPr bwMode="auto">
          <a:xfrm>
            <a:off x="304800" y="49530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b="1">
                <a:solidFill>
                  <a:schemeClr val="tx2"/>
                </a:solidFill>
                <a:latin typeface="Tahoma" pitchFamily="34" charset="0"/>
              </a:rPr>
              <a:t>Sun              Grass            Rabbit            Snake          Hawk</a:t>
            </a:r>
          </a:p>
        </p:txBody>
      </p:sp>
      <p:sp>
        <p:nvSpPr>
          <p:cNvPr id="28679" name="Line 8"/>
          <p:cNvSpPr>
            <a:spLocks noChangeShapeType="1"/>
          </p:cNvSpPr>
          <p:nvPr/>
        </p:nvSpPr>
        <p:spPr bwMode="auto">
          <a:xfrm>
            <a:off x="3276600" y="3962400"/>
            <a:ext cx="762000" cy="0"/>
          </a:xfrm>
          <a:prstGeom prst="line">
            <a:avLst/>
          </a:prstGeom>
          <a:noFill/>
          <a:ln w="889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0" name="Line 9"/>
          <p:cNvSpPr>
            <a:spLocks noChangeShapeType="1"/>
          </p:cNvSpPr>
          <p:nvPr/>
        </p:nvSpPr>
        <p:spPr bwMode="auto">
          <a:xfrm>
            <a:off x="5334000" y="3962400"/>
            <a:ext cx="762000" cy="0"/>
          </a:xfrm>
          <a:prstGeom prst="line">
            <a:avLst/>
          </a:prstGeom>
          <a:noFill/>
          <a:ln w="889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1" name="Line 10"/>
          <p:cNvSpPr>
            <a:spLocks noChangeShapeType="1"/>
          </p:cNvSpPr>
          <p:nvPr/>
        </p:nvSpPr>
        <p:spPr bwMode="auto">
          <a:xfrm>
            <a:off x="7315200" y="3962400"/>
            <a:ext cx="762000" cy="0"/>
          </a:xfrm>
          <a:prstGeom prst="line">
            <a:avLst/>
          </a:prstGeom>
          <a:noFill/>
          <a:ln w="889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682" name="Line 11"/>
          <p:cNvSpPr>
            <a:spLocks noChangeShapeType="1"/>
          </p:cNvSpPr>
          <p:nvPr/>
        </p:nvSpPr>
        <p:spPr bwMode="auto">
          <a:xfrm>
            <a:off x="1143000" y="3886200"/>
            <a:ext cx="762000" cy="0"/>
          </a:xfrm>
          <a:prstGeom prst="line">
            <a:avLst/>
          </a:prstGeom>
          <a:noFill/>
          <a:ln w="889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28683" name="Picture 12" descr="Click To Download"/>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81200" y="33528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4" name="Text Box 13"/>
          <p:cNvSpPr txBox="1">
            <a:spLocks noChangeArrowheads="1"/>
          </p:cNvSpPr>
          <p:nvPr/>
        </p:nvSpPr>
        <p:spPr bwMode="auto">
          <a:xfrm>
            <a:off x="0" y="55626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50000"/>
              </a:spcBef>
              <a:buFontTx/>
              <a:buNone/>
            </a:pPr>
            <a:r>
              <a:rPr lang="en-US" altLang="en-US" sz="2400" b="1" i="1">
                <a:solidFill>
                  <a:srgbClr val="FF5050"/>
                </a:solidFill>
                <a:latin typeface="Tahoma" pitchFamily="34" charset="0"/>
              </a:rPr>
              <a:t>The arrows show the direction that energy is transferred</a:t>
            </a:r>
          </a:p>
        </p:txBody>
      </p:sp>
      <p:sp>
        <p:nvSpPr>
          <p:cNvPr id="28685" name="Line 14"/>
          <p:cNvSpPr>
            <a:spLocks noChangeShapeType="1"/>
          </p:cNvSpPr>
          <p:nvPr/>
        </p:nvSpPr>
        <p:spPr bwMode="auto">
          <a:xfrm>
            <a:off x="1447800" y="4114800"/>
            <a:ext cx="0" cy="1600200"/>
          </a:xfrm>
          <a:prstGeom prst="line">
            <a:avLst/>
          </a:prstGeom>
          <a:noFill/>
          <a:ln w="9525">
            <a:solidFill>
              <a:srgbClr val="FF505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5663" name="Text Box 15"/>
          <p:cNvSpPr txBox="1">
            <a:spLocks noChangeArrowheads="1"/>
          </p:cNvSpPr>
          <p:nvPr/>
        </p:nvSpPr>
        <p:spPr bwMode="auto">
          <a:xfrm>
            <a:off x="1524000" y="2667000"/>
            <a:ext cx="5867400" cy="457200"/>
          </a:xfrm>
          <a:prstGeom prst="rect">
            <a:avLst/>
          </a:prstGeom>
          <a:noFill/>
          <a:ln w="9525">
            <a:noFill/>
            <a:miter lim="800000"/>
            <a:headEnd/>
            <a:tailEnd/>
          </a:ln>
          <a:effectLst/>
        </p:spPr>
        <p:txBody>
          <a:bodyPr>
            <a:spAutoFit/>
          </a:bodyPr>
          <a:lstStyle/>
          <a:p>
            <a:pPr algn="ctr" eaLnBrk="0" hangingPunct="0">
              <a:spcBef>
                <a:spcPct val="50000"/>
              </a:spcBef>
              <a:defRPr/>
            </a:pPr>
            <a:r>
              <a:rPr lang="en-US" sz="2400" b="1">
                <a:solidFill>
                  <a:schemeClr val="folHlink"/>
                </a:solidFill>
                <a:effectLst>
                  <a:outerShdw blurRad="38100" dist="38100" dir="2700000" algn="tl">
                    <a:srgbClr val="000000"/>
                  </a:outerShdw>
                </a:effectLst>
                <a:latin typeface="Tahoma" pitchFamily="34" charset="0"/>
              </a:rPr>
              <a:t>Natural Food Chain</a:t>
            </a:r>
          </a:p>
        </p:txBody>
      </p:sp>
      <p:sp>
        <p:nvSpPr>
          <p:cNvPr id="28687" name="Text Box 16"/>
          <p:cNvSpPr txBox="1">
            <a:spLocks noChangeArrowheads="1"/>
          </p:cNvSpPr>
          <p:nvPr/>
        </p:nvSpPr>
        <p:spPr bwMode="auto">
          <a:xfrm>
            <a:off x="2286000" y="1905000"/>
            <a:ext cx="649287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a:latin typeface="Comic Sans MS" pitchFamily="66" charset="0"/>
              </a:rPr>
              <a:t>Each organism represents a trophic level, a step in the food chain.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304800" y="2438400"/>
            <a:ext cx="4495800" cy="1143000"/>
          </a:xfrm>
        </p:spPr>
        <p:txBody>
          <a:bodyPr/>
          <a:lstStyle/>
          <a:p>
            <a:r>
              <a:rPr lang="en-US" altLang="en-US" smtClean="0">
                <a:latin typeface="Segoe Print" pitchFamily="2" charset="0"/>
              </a:rPr>
              <a:t>Food Webs</a:t>
            </a:r>
          </a:p>
        </p:txBody>
      </p:sp>
      <p:sp>
        <p:nvSpPr>
          <p:cNvPr id="3" name="Content Placeholder 2"/>
          <p:cNvSpPr>
            <a:spLocks noGrp="1"/>
          </p:cNvSpPr>
          <p:nvPr>
            <p:ph idx="1"/>
          </p:nvPr>
        </p:nvSpPr>
        <p:spPr>
          <a:xfrm>
            <a:off x="0" y="3327400"/>
            <a:ext cx="4114800" cy="3530600"/>
          </a:xfrm>
        </p:spPr>
        <p:txBody>
          <a:bodyPr/>
          <a:lstStyle/>
          <a:p>
            <a:r>
              <a:rPr lang="en-US" altLang="en-US" smtClean="0">
                <a:latin typeface="MV Boli" pitchFamily="2" charset="0"/>
                <a:ea typeface="MV Boli" pitchFamily="2" charset="0"/>
                <a:cs typeface="MV Boli" pitchFamily="2" charset="0"/>
              </a:rPr>
              <a:t>A network of feeding interactions.</a:t>
            </a:r>
          </a:p>
          <a:p>
            <a:r>
              <a:rPr lang="en-US" altLang="en-US" smtClean="0">
                <a:latin typeface="MV Boli" pitchFamily="2" charset="0"/>
                <a:ea typeface="MV Boli" pitchFamily="2" charset="0"/>
                <a:cs typeface="MV Boli" pitchFamily="2" charset="0"/>
              </a:rPr>
              <a:t>Food webs show multiple food chains in an environment.</a:t>
            </a:r>
          </a:p>
        </p:txBody>
      </p:sp>
      <p:pic>
        <p:nvPicPr>
          <p:cNvPr id="9" name="Picture 5" descr="http://www.pearsonsuccessnet.com/snpapp/iText/products/0-13-366951-3-tr/media/mlbio10a0866.png"/>
          <p:cNvPicPr>
            <a:picLocks noChangeAspect="1" noChangeArrowheads="1"/>
          </p:cNvPicPr>
          <p:nvPr/>
        </p:nvPicPr>
        <p:blipFill>
          <a:blip r:embed="rId2"/>
          <a:srcRect l="11539" t="6818" b="5682"/>
          <a:stretch>
            <a:fillRect/>
          </a:stretch>
        </p:blipFill>
        <p:spPr bwMode="auto">
          <a:xfrm>
            <a:off x="4267200" y="0"/>
            <a:ext cx="47244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2057400" y="1600200"/>
            <a:ext cx="3505200" cy="1422400"/>
          </a:xfrm>
        </p:spPr>
        <p:txBody>
          <a:bodyPr/>
          <a:lstStyle/>
          <a:p>
            <a:r>
              <a:rPr lang="en-US" altLang="en-US" sz="2800" smtClean="0">
                <a:latin typeface="Segoe Print" pitchFamily="2" charset="0"/>
              </a:rPr>
              <a:t>Decomposers and Detritivores </a:t>
            </a:r>
            <a:br>
              <a:rPr lang="en-US" altLang="en-US" sz="2800" smtClean="0">
                <a:latin typeface="Segoe Print" pitchFamily="2" charset="0"/>
              </a:rPr>
            </a:br>
            <a:r>
              <a:rPr lang="en-US" altLang="en-US" sz="2800" smtClean="0">
                <a:latin typeface="Segoe Print" pitchFamily="2" charset="0"/>
              </a:rPr>
              <a:t>in the Food Web</a:t>
            </a:r>
          </a:p>
        </p:txBody>
      </p:sp>
      <p:sp>
        <p:nvSpPr>
          <p:cNvPr id="3" name="Content Placeholder 2"/>
          <p:cNvSpPr>
            <a:spLocks noGrp="1"/>
          </p:cNvSpPr>
          <p:nvPr>
            <p:ph idx="1"/>
          </p:nvPr>
        </p:nvSpPr>
        <p:spPr>
          <a:xfrm>
            <a:off x="1828800" y="3276600"/>
            <a:ext cx="3505200" cy="3581400"/>
          </a:xfrm>
        </p:spPr>
        <p:txBody>
          <a:bodyPr>
            <a:normAutofit fontScale="92500" lnSpcReduction="20000"/>
          </a:bodyPr>
          <a:lstStyle/>
          <a:p>
            <a:pPr>
              <a:defRPr/>
            </a:pPr>
            <a:r>
              <a:rPr lang="en-US" dirty="0" smtClean="0">
                <a:latin typeface="MV Boli" pitchFamily="2" charset="0"/>
                <a:cs typeface="MV Boli" pitchFamily="2" charset="0"/>
              </a:rPr>
              <a:t>Decomposers “unlock” nutrients for other organisms to use.</a:t>
            </a:r>
          </a:p>
          <a:p>
            <a:pPr lvl="1">
              <a:defRPr/>
            </a:pPr>
            <a:r>
              <a:rPr lang="en-US" dirty="0" smtClean="0">
                <a:latin typeface="MV Boli" pitchFamily="2" charset="0"/>
                <a:cs typeface="MV Boli" pitchFamily="2" charset="0"/>
              </a:rPr>
              <a:t>Convert dead material to detritus.</a:t>
            </a:r>
          </a:p>
          <a:p>
            <a:pPr lvl="1">
              <a:defRPr/>
            </a:pPr>
            <a:r>
              <a:rPr lang="en-US" dirty="0" smtClean="0">
                <a:latin typeface="MV Boli" pitchFamily="2" charset="0"/>
                <a:cs typeface="MV Boli" pitchFamily="2" charset="0"/>
              </a:rPr>
              <a:t>Return important nutrients to the soil for primary producers to use.</a:t>
            </a:r>
          </a:p>
        </p:txBody>
      </p:sp>
      <p:grpSp>
        <p:nvGrpSpPr>
          <p:cNvPr id="30724" name="Group 3"/>
          <p:cNvGrpSpPr>
            <a:grpSpLocks/>
          </p:cNvGrpSpPr>
          <p:nvPr/>
        </p:nvGrpSpPr>
        <p:grpSpPr bwMode="auto">
          <a:xfrm>
            <a:off x="-66675" y="0"/>
            <a:ext cx="1819275" cy="6818313"/>
            <a:chOff x="-66045" y="-47709"/>
            <a:chExt cx="2114646" cy="5161541"/>
          </a:xfrm>
        </p:grpSpPr>
        <p:pic>
          <p:nvPicPr>
            <p:cNvPr id="5" name="Picture 2" descr="http://ed101.bu.edu/StudentDoc/Archives/ED101fa09/tje50/Images%20WS/foodweb-1.gif"/>
            <p:cNvPicPr>
              <a:picLocks noChangeAspect="1" noChangeArrowheads="1"/>
            </p:cNvPicPr>
            <p:nvPr/>
          </p:nvPicPr>
          <p:blipFill>
            <a:blip r:embed="rId2"/>
            <a:srcRect/>
            <a:stretch>
              <a:fillRect/>
            </a:stretch>
          </p:blipFill>
          <p:spPr bwMode="auto">
            <a:xfrm rot="20196582">
              <a:off x="-66045" y="-47709"/>
              <a:ext cx="2114646" cy="16403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0.gstatic.com/images?q=tbn:ANd9GcRMn-edLnK1oyJg-Uwd5Pwj15zO80HSBXJYf-q6ZApC4Eg8qi8KWg:2il.org/wp-content/uploads/2012/05/Cheetah-gives-attention-to-a-target.jpg">
              <a:hlinkClick r:id="rId3"/>
            </p:cNvPr>
            <p:cNvPicPr>
              <a:picLocks noChangeAspect="1" noChangeArrowheads="1"/>
            </p:cNvPicPr>
            <p:nvPr/>
          </p:nvPicPr>
          <p:blipFill>
            <a:blip r:embed="rId4"/>
            <a:srcRect/>
            <a:stretch>
              <a:fillRect/>
            </a:stretch>
          </p:blipFill>
          <p:spPr bwMode="auto">
            <a:xfrm rot="761282">
              <a:off x="127706" y="3746234"/>
              <a:ext cx="1823098" cy="136759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antid-PN"/>
            <p:cNvPicPr>
              <a:picLocks noChangeAspect="1" noChangeArrowheads="1"/>
            </p:cNvPicPr>
            <p:nvPr/>
          </p:nvPicPr>
          <p:blipFill>
            <a:blip r:embed="rId5"/>
            <a:srcRect/>
            <a:stretch>
              <a:fillRect/>
            </a:stretch>
          </p:blipFill>
          <p:spPr bwMode="auto">
            <a:xfrm rot="860654">
              <a:off x="-6997" y="1334310"/>
              <a:ext cx="1878455" cy="14072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Carbon Cycle by Annanimus"/>
            <p:cNvPicPr>
              <a:picLocks noChangeAspect="1" noChangeArrowheads="1"/>
            </p:cNvPicPr>
            <p:nvPr/>
          </p:nvPicPr>
          <p:blipFill>
            <a:blip r:embed="rId6"/>
            <a:srcRect r="10606" b="125"/>
            <a:stretch>
              <a:fillRect/>
            </a:stretch>
          </p:blipFill>
          <p:spPr bwMode="auto">
            <a:xfrm rot="20451517">
              <a:off x="-40212" y="2376233"/>
              <a:ext cx="1959646" cy="1413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1026" name="Picture 2"/>
          <p:cNvPicPr>
            <a:picLocks noChangeAspect="1" noChangeArrowheads="1"/>
          </p:cNvPicPr>
          <p:nvPr/>
        </p:nvPicPr>
        <p:blipFill>
          <a:blip r:embed="rId7"/>
          <a:srcRect t="7376"/>
          <a:stretch>
            <a:fillRect/>
          </a:stretch>
        </p:blipFill>
        <p:spPr bwMode="auto">
          <a:xfrm>
            <a:off x="5638800" y="0"/>
            <a:ext cx="3505200" cy="6858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0" y="2286000"/>
            <a:ext cx="89916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accent1"/>
                </a:solidFill>
                <a:effectLst>
                  <a:outerShdw dist="45791" dir="2021404" algn="ctr" rotWithShape="0">
                    <a:srgbClr val="B2B2B2">
                      <a:alpha val="79999"/>
                    </a:srgbClr>
                  </a:outerShdw>
                </a:effectLst>
                <a:latin typeface="Times New Roman"/>
                <a:cs typeface="Times New Roman"/>
              </a:rPr>
              <a:t>Matter also is cycled throughout an ecosystem...</a:t>
            </a:r>
          </a:p>
        </p:txBody>
      </p:sp>
      <p:sp>
        <p:nvSpPr>
          <p:cNvPr id="90115" name="WordArt 3"/>
          <p:cNvSpPr>
            <a:spLocks noChangeArrowheads="1" noChangeShapeType="1" noTextEdit="1"/>
          </p:cNvSpPr>
          <p:nvPr/>
        </p:nvSpPr>
        <p:spPr bwMode="auto">
          <a:xfrm>
            <a:off x="2971800" y="3200400"/>
            <a:ext cx="2743200" cy="10477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hlink"/>
                </a:solidFill>
                <a:effectLst>
                  <a:outerShdw dist="45791" dir="2021404" algn="ctr" rotWithShape="0">
                    <a:srgbClr val="B2B2B2">
                      <a:alpha val="79999"/>
                    </a:srgbClr>
                  </a:outerShdw>
                </a:effectLst>
                <a:latin typeface="Times New Roman"/>
                <a:cs typeface="Times New Roman"/>
              </a:rPr>
              <a:t>Water</a:t>
            </a:r>
          </a:p>
        </p:txBody>
      </p:sp>
      <p:sp>
        <p:nvSpPr>
          <p:cNvPr id="90116" name="WordArt 4"/>
          <p:cNvSpPr>
            <a:spLocks noChangeArrowheads="1" noChangeShapeType="1" noTextEdit="1"/>
          </p:cNvSpPr>
          <p:nvPr/>
        </p:nvSpPr>
        <p:spPr bwMode="auto">
          <a:xfrm>
            <a:off x="1981200" y="4343400"/>
            <a:ext cx="5029200" cy="9445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hlink"/>
                </a:solidFill>
                <a:effectLst>
                  <a:outerShdw dist="45791" dir="2021404" algn="ctr" rotWithShape="0">
                    <a:srgbClr val="B2B2B2">
                      <a:alpha val="79999"/>
                    </a:srgbClr>
                  </a:outerShdw>
                </a:effectLst>
                <a:latin typeface="Times New Roman"/>
                <a:cs typeface="Times New Roman"/>
              </a:rPr>
              <a:t>Carbon</a:t>
            </a:r>
          </a:p>
        </p:txBody>
      </p:sp>
      <p:sp>
        <p:nvSpPr>
          <p:cNvPr id="90117" name="WordArt 5"/>
          <p:cNvSpPr>
            <a:spLocks noChangeArrowheads="1" noChangeShapeType="1" noTextEdit="1"/>
          </p:cNvSpPr>
          <p:nvPr/>
        </p:nvSpPr>
        <p:spPr bwMode="auto">
          <a:xfrm>
            <a:off x="1143000" y="5562600"/>
            <a:ext cx="6781800" cy="1295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kern="10">
                <a:solidFill>
                  <a:schemeClr val="hlink"/>
                </a:solidFill>
                <a:effectLst>
                  <a:outerShdw dist="45791" dir="2021404" algn="ctr" rotWithShape="0">
                    <a:srgbClr val="B2B2B2">
                      <a:alpha val="79999"/>
                    </a:srgbClr>
                  </a:outerShdw>
                </a:effectLst>
                <a:latin typeface="Times New Roman"/>
                <a:cs typeface="Times New Roman"/>
              </a:rPr>
              <a:t>Nitrogen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5"/>
                                        </p:tgtEl>
                                        <p:attrNameLst>
                                          <p:attrName>style.visibility</p:attrName>
                                        </p:attrNameLst>
                                      </p:cBhvr>
                                      <p:to>
                                        <p:strVal val="visible"/>
                                      </p:to>
                                    </p:set>
                                    <p:anim calcmode="lin" valueType="num">
                                      <p:cBhvr additive="base">
                                        <p:cTn id="7" dur="500" fill="hold"/>
                                        <p:tgtEl>
                                          <p:spTgt spid="90115"/>
                                        </p:tgtEl>
                                        <p:attrNameLst>
                                          <p:attrName>ppt_x</p:attrName>
                                        </p:attrNameLst>
                                      </p:cBhvr>
                                      <p:tavLst>
                                        <p:tav tm="0">
                                          <p:val>
                                            <p:strVal val="#ppt_x"/>
                                          </p:val>
                                        </p:tav>
                                        <p:tav tm="100000">
                                          <p:val>
                                            <p:strVal val="#ppt_x"/>
                                          </p:val>
                                        </p:tav>
                                      </p:tavLst>
                                    </p:anim>
                                    <p:anim calcmode="lin" valueType="num">
                                      <p:cBhvr additive="base">
                                        <p:cTn id="8" dur="500" fill="hold"/>
                                        <p:tgtEl>
                                          <p:spTgt spid="9011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0116"/>
                                        </p:tgtEl>
                                        <p:attrNameLst>
                                          <p:attrName>style.visibility</p:attrName>
                                        </p:attrNameLst>
                                      </p:cBhvr>
                                      <p:to>
                                        <p:strVal val="visible"/>
                                      </p:to>
                                    </p:set>
                                    <p:anim calcmode="lin" valueType="num">
                                      <p:cBhvr additive="base">
                                        <p:cTn id="13" dur="500" fill="hold"/>
                                        <p:tgtEl>
                                          <p:spTgt spid="90116"/>
                                        </p:tgtEl>
                                        <p:attrNameLst>
                                          <p:attrName>ppt_x</p:attrName>
                                        </p:attrNameLst>
                                      </p:cBhvr>
                                      <p:tavLst>
                                        <p:tav tm="0">
                                          <p:val>
                                            <p:strVal val="#ppt_x"/>
                                          </p:val>
                                        </p:tav>
                                        <p:tav tm="100000">
                                          <p:val>
                                            <p:strVal val="#ppt_x"/>
                                          </p:val>
                                        </p:tav>
                                      </p:tavLst>
                                    </p:anim>
                                    <p:anim calcmode="lin" valueType="num">
                                      <p:cBhvr additive="base">
                                        <p:cTn id="14" dur="500" fill="hold"/>
                                        <p:tgtEl>
                                          <p:spTgt spid="9011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0117"/>
                                        </p:tgtEl>
                                        <p:attrNameLst>
                                          <p:attrName>style.visibility</p:attrName>
                                        </p:attrNameLst>
                                      </p:cBhvr>
                                      <p:to>
                                        <p:strVal val="visible"/>
                                      </p:to>
                                    </p:set>
                                    <p:anim calcmode="lin" valueType="num">
                                      <p:cBhvr additive="base">
                                        <p:cTn id="19" dur="500" fill="hold"/>
                                        <p:tgtEl>
                                          <p:spTgt spid="90117"/>
                                        </p:tgtEl>
                                        <p:attrNameLst>
                                          <p:attrName>ppt_x</p:attrName>
                                        </p:attrNameLst>
                                      </p:cBhvr>
                                      <p:tavLst>
                                        <p:tav tm="0">
                                          <p:val>
                                            <p:strVal val="#ppt_x"/>
                                          </p:val>
                                        </p:tav>
                                        <p:tav tm="100000">
                                          <p:val>
                                            <p:strVal val="#ppt_x"/>
                                          </p:val>
                                        </p:tav>
                                      </p:tavLst>
                                    </p:anim>
                                    <p:anim calcmode="lin" valueType="num">
                                      <p:cBhvr additive="base">
                                        <p:cTn id="20" dur="500" fill="hold"/>
                                        <p:tgtEl>
                                          <p:spTgt spid="901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animBg="1"/>
      <p:bldP spid="90116" grpId="0" animBg="1"/>
      <p:bldP spid="901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5257800" y="1524000"/>
            <a:ext cx="3657600" cy="1143000"/>
          </a:xfrm>
        </p:spPr>
        <p:txBody>
          <a:bodyPr/>
          <a:lstStyle/>
          <a:p>
            <a:r>
              <a:rPr lang="en-US" altLang="en-US" smtClean="0">
                <a:latin typeface="Segoe Print" pitchFamily="2" charset="0"/>
              </a:rPr>
              <a:t>Nutrient Cycles</a:t>
            </a:r>
          </a:p>
        </p:txBody>
      </p:sp>
      <p:sp>
        <p:nvSpPr>
          <p:cNvPr id="3" name="Content Placeholder 2"/>
          <p:cNvSpPr>
            <a:spLocks noGrp="1"/>
          </p:cNvSpPr>
          <p:nvPr>
            <p:ph idx="1"/>
          </p:nvPr>
        </p:nvSpPr>
        <p:spPr>
          <a:xfrm>
            <a:off x="2057400" y="2362200"/>
            <a:ext cx="6934200" cy="3886200"/>
          </a:xfrm>
        </p:spPr>
        <p:txBody>
          <a:bodyPr/>
          <a:lstStyle/>
          <a:p>
            <a:r>
              <a:rPr lang="en-US" altLang="en-US" smtClean="0">
                <a:latin typeface="MV Boli" pitchFamily="2" charset="0"/>
                <a:ea typeface="MV Boli" pitchFamily="2" charset="0"/>
                <a:cs typeface="MV Boli" pitchFamily="2" charset="0"/>
              </a:rPr>
              <a:t>Nutrients</a:t>
            </a:r>
          </a:p>
          <a:p>
            <a:pPr lvl="1"/>
            <a:r>
              <a:rPr lang="en-US" altLang="en-US" smtClean="0">
                <a:latin typeface="MV Boli" pitchFamily="2" charset="0"/>
                <a:ea typeface="MV Boli" pitchFamily="2" charset="0"/>
                <a:cs typeface="MV Boli" pitchFamily="2" charset="0"/>
              </a:rPr>
              <a:t>Chemical substances that an organism needs to sustain life. </a:t>
            </a:r>
          </a:p>
          <a:p>
            <a:pPr lvl="1"/>
            <a:r>
              <a:rPr lang="en-US" altLang="en-US" smtClean="0">
                <a:latin typeface="MV Boli" pitchFamily="2" charset="0"/>
                <a:ea typeface="MV Boli" pitchFamily="2" charset="0"/>
                <a:cs typeface="MV Boli" pitchFamily="2" charset="0"/>
              </a:rPr>
              <a:t>Organisms need nutrients to build tissues.</a:t>
            </a:r>
          </a:p>
          <a:p>
            <a:r>
              <a:rPr lang="en-US" altLang="en-US" b="1" smtClean="0">
                <a:latin typeface="MV Boli" pitchFamily="2" charset="0"/>
                <a:ea typeface="MV Boli" pitchFamily="2" charset="0"/>
                <a:cs typeface="MV Boli" pitchFamily="2" charset="0"/>
              </a:rPr>
              <a:t>Oxygen, Carbon, Nitrogen and Phosphorus</a:t>
            </a:r>
            <a:r>
              <a:rPr lang="en-US" altLang="en-US" smtClean="0">
                <a:latin typeface="MV Boli" pitchFamily="2" charset="0"/>
                <a:ea typeface="MV Boli" pitchFamily="2" charset="0"/>
                <a:cs typeface="MV Boli" pitchFamily="2" charset="0"/>
              </a:rPr>
              <a:t> are all elements that are critical for life.</a:t>
            </a:r>
            <a:endParaRPr lang="en-US" altLang="en-US" b="1" smtClean="0">
              <a:latin typeface="MV Boli" pitchFamily="2" charset="0"/>
              <a:ea typeface="MV Boli" pitchFamily="2" charset="0"/>
              <a:cs typeface="MV Boli" pitchFamily="2" charset="0"/>
            </a:endParaRPr>
          </a:p>
        </p:txBody>
      </p:sp>
      <p:grpSp>
        <p:nvGrpSpPr>
          <p:cNvPr id="32772" name="Group 3"/>
          <p:cNvGrpSpPr>
            <a:grpSpLocks/>
          </p:cNvGrpSpPr>
          <p:nvPr/>
        </p:nvGrpSpPr>
        <p:grpSpPr bwMode="auto">
          <a:xfrm>
            <a:off x="-66675" y="-63500"/>
            <a:ext cx="2114550" cy="6881813"/>
            <a:chOff x="-66045" y="-47709"/>
            <a:chExt cx="2114646" cy="5161541"/>
          </a:xfrm>
        </p:grpSpPr>
        <p:pic>
          <p:nvPicPr>
            <p:cNvPr id="5" name="Picture 2" descr="http://ed101.bu.edu/StudentDoc/Archives/ED101fa09/tje50/Images%20WS/foodweb-1.gif"/>
            <p:cNvPicPr>
              <a:picLocks noChangeAspect="1" noChangeArrowheads="1"/>
            </p:cNvPicPr>
            <p:nvPr/>
          </p:nvPicPr>
          <p:blipFill>
            <a:blip r:embed="rId2"/>
            <a:srcRect/>
            <a:stretch>
              <a:fillRect/>
            </a:stretch>
          </p:blipFill>
          <p:spPr bwMode="auto">
            <a:xfrm rot="20196582">
              <a:off x="-66045" y="-47709"/>
              <a:ext cx="2114646" cy="1640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0.gstatic.com/images?q=tbn:ANd9GcRMn-edLnK1oyJg-Uwd5Pwj15zO80HSBXJYf-q6ZApC4Eg8qi8KWg:2il.org/wp-content/uploads/2012/05/Cheetah-gives-attention-to-a-target.jpg">
              <a:hlinkClick r:id="rId3"/>
            </p:cNvPr>
            <p:cNvPicPr>
              <a:picLocks noChangeAspect="1" noChangeArrowheads="1"/>
            </p:cNvPicPr>
            <p:nvPr/>
          </p:nvPicPr>
          <p:blipFill>
            <a:blip r:embed="rId4"/>
            <a:srcRect/>
            <a:stretch>
              <a:fillRect/>
            </a:stretch>
          </p:blipFill>
          <p:spPr bwMode="auto">
            <a:xfrm rot="761282">
              <a:off x="127639" y="3745755"/>
              <a:ext cx="1824121" cy="1368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antid-PN"/>
            <p:cNvPicPr>
              <a:picLocks noChangeAspect="1" noChangeArrowheads="1"/>
            </p:cNvPicPr>
            <p:nvPr/>
          </p:nvPicPr>
          <p:blipFill>
            <a:blip r:embed="rId5"/>
            <a:srcRect/>
            <a:stretch>
              <a:fillRect/>
            </a:stretch>
          </p:blipFill>
          <p:spPr bwMode="auto">
            <a:xfrm rot="860654">
              <a:off x="-7305" y="1334656"/>
              <a:ext cx="1878098" cy="1407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Carbon Cycle by Annanimus"/>
            <p:cNvPicPr>
              <a:picLocks noChangeAspect="1" noChangeArrowheads="1"/>
            </p:cNvPicPr>
            <p:nvPr/>
          </p:nvPicPr>
          <p:blipFill>
            <a:blip r:embed="rId6"/>
            <a:srcRect r="10606" b="125"/>
            <a:stretch>
              <a:fillRect/>
            </a:stretch>
          </p:blipFill>
          <p:spPr bwMode="auto">
            <a:xfrm rot="20451517">
              <a:off x="-40644" y="2376489"/>
              <a:ext cx="1959064" cy="141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endParaRPr lang="en-US" altLang="en-US" smtClean="0"/>
          </a:p>
        </p:txBody>
      </p:sp>
      <p:sp>
        <p:nvSpPr>
          <p:cNvPr id="6147" name="Rectangle 3"/>
          <p:cNvSpPr>
            <a:spLocks noGrp="1" noChangeArrowheads="1"/>
          </p:cNvSpPr>
          <p:nvPr>
            <p:ph type="body" idx="1"/>
          </p:nvPr>
        </p:nvSpPr>
        <p:spPr/>
        <p:txBody>
          <a:bodyPr/>
          <a:lstStyle/>
          <a:p>
            <a:pPr eaLnBrk="1" hangingPunct="1"/>
            <a:endParaRPr lang="en-US" altLang="en-US" smtClean="0"/>
          </a:p>
        </p:txBody>
      </p:sp>
      <p:pic>
        <p:nvPicPr>
          <p:cNvPr id="6148" name="Picture 4" descr="image001"/>
          <p:cNvPicPr>
            <a:picLocks noChangeAspect="1" noChangeArrowheads="1"/>
          </p:cNvPicPr>
          <p:nvPr/>
        </p:nvPicPr>
        <p:blipFill>
          <a:blip r:embed="rId2">
            <a:extLst>
              <a:ext uri="{28A0092B-C50C-407E-A947-70E740481C1C}">
                <a14:useLocalDpi xmlns:a14="http://schemas.microsoft.com/office/drawing/2010/main" val="0"/>
              </a:ext>
            </a:extLst>
          </a:blip>
          <a:srcRect t="1810" b="3960"/>
          <a:stretch>
            <a:fillRect/>
          </a:stretch>
        </p:blipFill>
        <p:spPr bwMode="auto">
          <a:xfrm>
            <a:off x="1219200" y="152400"/>
            <a:ext cx="6867525"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5334000" y="1371600"/>
            <a:ext cx="3810000" cy="1143000"/>
          </a:xfrm>
        </p:spPr>
        <p:txBody>
          <a:bodyPr/>
          <a:lstStyle/>
          <a:p>
            <a:r>
              <a:rPr lang="en-US" altLang="en-US" smtClean="0">
                <a:latin typeface="Segoe Print" pitchFamily="2" charset="0"/>
              </a:rPr>
              <a:t>Carbon Cycle</a:t>
            </a:r>
          </a:p>
        </p:txBody>
      </p:sp>
      <p:sp>
        <p:nvSpPr>
          <p:cNvPr id="3" name="Content Placeholder 2"/>
          <p:cNvSpPr>
            <a:spLocks noGrp="1"/>
          </p:cNvSpPr>
          <p:nvPr>
            <p:ph idx="1"/>
          </p:nvPr>
        </p:nvSpPr>
        <p:spPr>
          <a:xfrm>
            <a:off x="2209800" y="2209800"/>
            <a:ext cx="6629400" cy="3048000"/>
          </a:xfrm>
        </p:spPr>
        <p:txBody>
          <a:bodyPr/>
          <a:lstStyle/>
          <a:p>
            <a:r>
              <a:rPr lang="en-US" altLang="en-US" sz="2400" smtClean="0">
                <a:latin typeface="MV Boli" pitchFamily="2" charset="0"/>
                <a:ea typeface="MV Boli" pitchFamily="2" charset="0"/>
                <a:cs typeface="MV Boli" pitchFamily="2" charset="0"/>
              </a:rPr>
              <a:t>Carbon is an essential component of </a:t>
            </a:r>
            <a:r>
              <a:rPr lang="en-US" altLang="en-US" sz="2400" b="1" smtClean="0">
                <a:latin typeface="MV Boli" pitchFamily="2" charset="0"/>
                <a:ea typeface="MV Boli" pitchFamily="2" charset="0"/>
                <a:cs typeface="MV Boli" pitchFamily="2" charset="0"/>
              </a:rPr>
              <a:t>proteins, lipids, nucleic acids, and carbohydrates .</a:t>
            </a:r>
            <a:r>
              <a:rPr lang="en-US" altLang="en-US" sz="2400" smtClean="0">
                <a:latin typeface="MV Boli" pitchFamily="2" charset="0"/>
                <a:ea typeface="MV Boli" pitchFamily="2" charset="0"/>
                <a:cs typeface="MV Boli" pitchFamily="2" charset="0"/>
              </a:rPr>
              <a:t>These are all organic compounds that all living things have…super important!</a:t>
            </a:r>
          </a:p>
        </p:txBody>
      </p:sp>
      <p:grpSp>
        <p:nvGrpSpPr>
          <p:cNvPr id="33796" name="Group 3"/>
          <p:cNvGrpSpPr>
            <a:grpSpLocks/>
          </p:cNvGrpSpPr>
          <p:nvPr/>
        </p:nvGrpSpPr>
        <p:grpSpPr bwMode="auto">
          <a:xfrm>
            <a:off x="-66675" y="-63500"/>
            <a:ext cx="2114550" cy="6881813"/>
            <a:chOff x="-66045" y="-47709"/>
            <a:chExt cx="2114646" cy="5161541"/>
          </a:xfrm>
        </p:grpSpPr>
        <p:pic>
          <p:nvPicPr>
            <p:cNvPr id="5" name="Picture 2" descr="http://ed101.bu.edu/StudentDoc/Archives/ED101fa09/tje50/Images%20WS/foodweb-1.gif"/>
            <p:cNvPicPr>
              <a:picLocks noChangeAspect="1" noChangeArrowheads="1"/>
            </p:cNvPicPr>
            <p:nvPr/>
          </p:nvPicPr>
          <p:blipFill>
            <a:blip r:embed="rId2"/>
            <a:srcRect/>
            <a:stretch>
              <a:fillRect/>
            </a:stretch>
          </p:blipFill>
          <p:spPr bwMode="auto">
            <a:xfrm rot="20196582">
              <a:off x="-66045" y="-47709"/>
              <a:ext cx="2114646" cy="1640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0.gstatic.com/images?q=tbn:ANd9GcRMn-edLnK1oyJg-Uwd5Pwj15zO80HSBXJYf-q6ZApC4Eg8qi8KWg:2il.org/wp-content/uploads/2012/05/Cheetah-gives-attention-to-a-target.jpg">
              <a:hlinkClick r:id="rId3"/>
            </p:cNvPr>
            <p:cNvPicPr>
              <a:picLocks noChangeAspect="1" noChangeArrowheads="1"/>
            </p:cNvPicPr>
            <p:nvPr/>
          </p:nvPicPr>
          <p:blipFill>
            <a:blip r:embed="rId4"/>
            <a:srcRect/>
            <a:stretch>
              <a:fillRect/>
            </a:stretch>
          </p:blipFill>
          <p:spPr bwMode="auto">
            <a:xfrm rot="761282">
              <a:off x="127639" y="3745755"/>
              <a:ext cx="1824121" cy="1368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antid-PN"/>
            <p:cNvPicPr>
              <a:picLocks noChangeAspect="1" noChangeArrowheads="1"/>
            </p:cNvPicPr>
            <p:nvPr/>
          </p:nvPicPr>
          <p:blipFill>
            <a:blip r:embed="rId5"/>
            <a:srcRect/>
            <a:stretch>
              <a:fillRect/>
            </a:stretch>
          </p:blipFill>
          <p:spPr bwMode="auto">
            <a:xfrm rot="860654">
              <a:off x="-7305" y="1334656"/>
              <a:ext cx="1878098" cy="1407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Carbon Cycle by Annanimus"/>
            <p:cNvPicPr>
              <a:picLocks noChangeAspect="1" noChangeArrowheads="1"/>
            </p:cNvPicPr>
            <p:nvPr/>
          </p:nvPicPr>
          <p:blipFill>
            <a:blip r:embed="rId6"/>
            <a:srcRect r="10606" b="125"/>
            <a:stretch>
              <a:fillRect/>
            </a:stretch>
          </p:blipFill>
          <p:spPr bwMode="auto">
            <a:xfrm rot="20451517">
              <a:off x="-40644" y="2376489"/>
              <a:ext cx="1959064" cy="141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9" name="Content Placeholder 2"/>
          <p:cNvSpPr txBox="1">
            <a:spLocks/>
          </p:cNvSpPr>
          <p:nvPr/>
        </p:nvSpPr>
        <p:spPr bwMode="auto">
          <a:xfrm>
            <a:off x="2133600" y="4267200"/>
            <a:ext cx="6781800" cy="1981200"/>
          </a:xfrm>
          <a:prstGeom prst="rect">
            <a:avLst/>
          </a:prstGeom>
          <a:noFill/>
          <a:ln w="9525">
            <a:noFill/>
            <a:miter lim="800000"/>
            <a:headEnd/>
            <a:tailEnd/>
          </a:ln>
        </p:spPr>
        <p:txBody>
          <a:bodyPr/>
          <a:lstStyle/>
          <a:p>
            <a:pPr marL="342900" indent="-342900" eaLnBrk="0" hangingPunct="0">
              <a:spcBef>
                <a:spcPct val="20000"/>
              </a:spcBef>
              <a:buFontTx/>
              <a:buChar char="•"/>
              <a:defRPr/>
            </a:pPr>
            <a:r>
              <a:rPr lang="en-US" sz="2800" kern="0" dirty="0">
                <a:latin typeface="MV Boli" pitchFamily="2" charset="0"/>
                <a:cs typeface="MV Boli" pitchFamily="2" charset="0"/>
              </a:rPr>
              <a:t>Four processes</a:t>
            </a:r>
          </a:p>
          <a:p>
            <a:pPr marL="742950" lvl="1" indent="-285750" eaLnBrk="0" hangingPunct="0">
              <a:spcBef>
                <a:spcPct val="20000"/>
              </a:spcBef>
              <a:buFontTx/>
              <a:buChar char="–"/>
              <a:defRPr/>
            </a:pPr>
            <a:r>
              <a:rPr lang="en-US" sz="2400" b="1" kern="0" dirty="0">
                <a:latin typeface="MV Boli" pitchFamily="2" charset="0"/>
                <a:cs typeface="MV Boli" pitchFamily="2" charset="0"/>
              </a:rPr>
              <a:t>Respiration (adds)</a:t>
            </a:r>
          </a:p>
          <a:p>
            <a:pPr marL="742950" lvl="1" indent="-285750" eaLnBrk="0" hangingPunct="0">
              <a:spcBef>
                <a:spcPct val="20000"/>
              </a:spcBef>
              <a:buFontTx/>
              <a:buChar char="–"/>
              <a:defRPr/>
            </a:pPr>
            <a:r>
              <a:rPr lang="en-US" sz="2400" b="1" kern="0" dirty="0">
                <a:latin typeface="MV Boli" pitchFamily="2" charset="0"/>
                <a:cs typeface="MV Boli" pitchFamily="2" charset="0"/>
              </a:rPr>
              <a:t>Combustion (adds)</a:t>
            </a:r>
          </a:p>
          <a:p>
            <a:pPr marL="742950" lvl="1" indent="-285750" eaLnBrk="0" hangingPunct="0">
              <a:spcBef>
                <a:spcPct val="20000"/>
              </a:spcBef>
              <a:buFontTx/>
              <a:buChar char="–"/>
              <a:defRPr/>
            </a:pPr>
            <a:r>
              <a:rPr lang="en-US" sz="2400" b="1" kern="0" dirty="0">
                <a:latin typeface="MV Boli" pitchFamily="2" charset="0"/>
                <a:cs typeface="MV Boli" pitchFamily="2" charset="0"/>
              </a:rPr>
              <a:t>Decomposition (adds)</a:t>
            </a:r>
          </a:p>
          <a:p>
            <a:pPr marL="742950" lvl="1" indent="-285750" eaLnBrk="0" hangingPunct="0">
              <a:spcBef>
                <a:spcPct val="20000"/>
              </a:spcBef>
              <a:buFontTx/>
              <a:buChar char="–"/>
              <a:defRPr/>
            </a:pPr>
            <a:r>
              <a:rPr lang="en-US" sz="2400" b="1" kern="0" dirty="0">
                <a:latin typeface="MV Boli" pitchFamily="2" charset="0"/>
                <a:cs typeface="MV Boli" pitchFamily="2" charset="0"/>
              </a:rPr>
              <a:t>Photosynthesis (removes)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additive="base">
                                        <p:cTn id="1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xEl>
                                              <p:pRg st="4" end="4"/>
                                            </p:txEl>
                                          </p:spTgt>
                                        </p:tgtEl>
                                        <p:attrNameLst>
                                          <p:attrName>style.visibility</p:attrName>
                                        </p:attrNameLst>
                                      </p:cBhvr>
                                      <p:to>
                                        <p:strVal val="visible"/>
                                      </p:to>
                                    </p:set>
                                    <p:anim calcmode="lin" valueType="num">
                                      <p:cBhvr additive="base">
                                        <p:cTn id="29"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2057400" y="274638"/>
            <a:ext cx="6629400" cy="1143000"/>
          </a:xfrm>
        </p:spPr>
        <p:txBody>
          <a:bodyPr/>
          <a:lstStyle/>
          <a:p>
            <a:r>
              <a:rPr lang="en-US" altLang="en-US" smtClean="0">
                <a:latin typeface="Segoe Print" pitchFamily="2" charset="0"/>
              </a:rPr>
              <a:t>Carbon Cycle</a:t>
            </a:r>
          </a:p>
        </p:txBody>
      </p:sp>
      <p:grpSp>
        <p:nvGrpSpPr>
          <p:cNvPr id="34819" name="Group 3"/>
          <p:cNvGrpSpPr>
            <a:grpSpLocks/>
          </p:cNvGrpSpPr>
          <p:nvPr/>
        </p:nvGrpSpPr>
        <p:grpSpPr bwMode="auto">
          <a:xfrm>
            <a:off x="-66675" y="-63500"/>
            <a:ext cx="2114550" cy="6881813"/>
            <a:chOff x="-66045" y="-47709"/>
            <a:chExt cx="2114646" cy="5161541"/>
          </a:xfrm>
        </p:grpSpPr>
        <p:pic>
          <p:nvPicPr>
            <p:cNvPr id="5" name="Picture 2" descr="http://ed101.bu.edu/StudentDoc/Archives/ED101fa09/tje50/Images%20WS/foodweb-1.gif"/>
            <p:cNvPicPr>
              <a:picLocks noChangeAspect="1" noChangeArrowheads="1"/>
            </p:cNvPicPr>
            <p:nvPr/>
          </p:nvPicPr>
          <p:blipFill>
            <a:blip r:embed="rId2"/>
            <a:srcRect/>
            <a:stretch>
              <a:fillRect/>
            </a:stretch>
          </p:blipFill>
          <p:spPr bwMode="auto">
            <a:xfrm rot="20196582">
              <a:off x="-66045" y="-47709"/>
              <a:ext cx="2114646" cy="1640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0.gstatic.com/images?q=tbn:ANd9GcRMn-edLnK1oyJg-Uwd5Pwj15zO80HSBXJYf-q6ZApC4Eg8qi8KWg:2il.org/wp-content/uploads/2012/05/Cheetah-gives-attention-to-a-target.jpg">
              <a:hlinkClick r:id="rId3"/>
            </p:cNvPr>
            <p:cNvPicPr>
              <a:picLocks noChangeAspect="1" noChangeArrowheads="1"/>
            </p:cNvPicPr>
            <p:nvPr/>
          </p:nvPicPr>
          <p:blipFill>
            <a:blip r:embed="rId4"/>
            <a:srcRect/>
            <a:stretch>
              <a:fillRect/>
            </a:stretch>
          </p:blipFill>
          <p:spPr bwMode="auto">
            <a:xfrm rot="761282">
              <a:off x="127639" y="3745755"/>
              <a:ext cx="1824121" cy="1368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antid-PN"/>
            <p:cNvPicPr>
              <a:picLocks noChangeAspect="1" noChangeArrowheads="1"/>
            </p:cNvPicPr>
            <p:nvPr/>
          </p:nvPicPr>
          <p:blipFill>
            <a:blip r:embed="rId5"/>
            <a:srcRect/>
            <a:stretch>
              <a:fillRect/>
            </a:stretch>
          </p:blipFill>
          <p:spPr bwMode="auto">
            <a:xfrm rot="860654">
              <a:off x="-7305" y="1334656"/>
              <a:ext cx="1878098" cy="1407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Carbon Cycle by Annanimus"/>
            <p:cNvPicPr>
              <a:picLocks noChangeAspect="1" noChangeArrowheads="1"/>
            </p:cNvPicPr>
            <p:nvPr/>
          </p:nvPicPr>
          <p:blipFill>
            <a:blip r:embed="rId6"/>
            <a:srcRect r="10606" b="125"/>
            <a:stretch>
              <a:fillRect/>
            </a:stretch>
          </p:blipFill>
          <p:spPr bwMode="auto">
            <a:xfrm rot="20451517">
              <a:off x="-40644" y="2376489"/>
              <a:ext cx="1959064" cy="141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9" name="Picture 5" descr="http://www.pearsonsuccessnet.com/snpapp/iText/products/0-13-366951-3-tr/media/mlbio10a0881.png"/>
          <p:cNvPicPr>
            <a:picLocks noChangeAspect="1" noChangeArrowheads="1"/>
          </p:cNvPicPr>
          <p:nvPr/>
        </p:nvPicPr>
        <p:blipFill>
          <a:blip r:embed="rId7">
            <a:extLst>
              <a:ext uri="{28A0092B-C50C-407E-A947-70E740481C1C}">
                <a14:useLocalDpi xmlns:a14="http://schemas.microsoft.com/office/drawing/2010/main" val="0"/>
              </a:ext>
            </a:extLst>
          </a:blip>
          <a:srcRect b="9366"/>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Content Placeholder 9"/>
          <p:cNvSpPr>
            <a:spLocks noGrp="1"/>
          </p:cNvSpPr>
          <p:nvPr>
            <p:ph idx="1"/>
          </p:nvPr>
        </p:nvSpPr>
        <p:spPr/>
        <p:txBody>
          <a:bodyPr/>
          <a:lstStyle/>
          <a:p>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5410200" y="1295400"/>
            <a:ext cx="3733800" cy="1143000"/>
          </a:xfrm>
        </p:spPr>
        <p:txBody>
          <a:bodyPr/>
          <a:lstStyle/>
          <a:p>
            <a:r>
              <a:rPr lang="en-US" altLang="en-US" smtClean="0">
                <a:latin typeface="Segoe Print" pitchFamily="2" charset="0"/>
              </a:rPr>
              <a:t>Nitrogen Cycle</a:t>
            </a:r>
          </a:p>
        </p:txBody>
      </p:sp>
      <p:sp>
        <p:nvSpPr>
          <p:cNvPr id="3" name="Content Placeholder 2"/>
          <p:cNvSpPr>
            <a:spLocks noGrp="1"/>
          </p:cNvSpPr>
          <p:nvPr>
            <p:ph idx="1"/>
          </p:nvPr>
        </p:nvSpPr>
        <p:spPr>
          <a:xfrm>
            <a:off x="2209800" y="2514600"/>
            <a:ext cx="6629400" cy="4064000"/>
          </a:xfrm>
        </p:spPr>
        <p:txBody>
          <a:bodyPr/>
          <a:lstStyle/>
          <a:p>
            <a:r>
              <a:rPr lang="en-US" altLang="en-US" smtClean="0">
                <a:latin typeface="MV Boli" pitchFamily="2" charset="0"/>
                <a:ea typeface="MV Boli" pitchFamily="2" charset="0"/>
                <a:cs typeface="MV Boli" pitchFamily="2" charset="0"/>
              </a:rPr>
              <a:t>All organisms require nitrogen to make amino acids which are essential building blocks of ________!</a:t>
            </a:r>
          </a:p>
          <a:p>
            <a:r>
              <a:rPr lang="en-US" altLang="en-US" smtClean="0">
                <a:latin typeface="MV Boli" pitchFamily="2" charset="0"/>
                <a:ea typeface="MV Boli" pitchFamily="2" charset="0"/>
                <a:cs typeface="MV Boli" pitchFamily="2" charset="0"/>
              </a:rPr>
              <a:t>Nitrogen is also required to make nucleic acids such as DNA and RNA!</a:t>
            </a:r>
          </a:p>
          <a:p>
            <a:r>
              <a:rPr lang="en-US" altLang="en-US" smtClean="0">
                <a:latin typeface="MV Boli" pitchFamily="2" charset="0"/>
                <a:ea typeface="MV Boli" pitchFamily="2" charset="0"/>
                <a:cs typeface="MV Boli" pitchFamily="2" charset="0"/>
              </a:rPr>
              <a:t>Nitrogen gas makes up 78% of the atmosphere…but only certain types of bacteria can use it.</a:t>
            </a:r>
          </a:p>
        </p:txBody>
      </p:sp>
      <p:grpSp>
        <p:nvGrpSpPr>
          <p:cNvPr id="35844" name="Group 3"/>
          <p:cNvGrpSpPr>
            <a:grpSpLocks/>
          </p:cNvGrpSpPr>
          <p:nvPr/>
        </p:nvGrpSpPr>
        <p:grpSpPr bwMode="auto">
          <a:xfrm>
            <a:off x="-66675" y="-63500"/>
            <a:ext cx="2114550" cy="6881813"/>
            <a:chOff x="-66045" y="-47709"/>
            <a:chExt cx="2114646" cy="5161541"/>
          </a:xfrm>
        </p:grpSpPr>
        <p:pic>
          <p:nvPicPr>
            <p:cNvPr id="5" name="Picture 2" descr="http://ed101.bu.edu/StudentDoc/Archives/ED101fa09/tje50/Images%20WS/foodweb-1.gif"/>
            <p:cNvPicPr>
              <a:picLocks noChangeAspect="1" noChangeArrowheads="1"/>
            </p:cNvPicPr>
            <p:nvPr/>
          </p:nvPicPr>
          <p:blipFill>
            <a:blip r:embed="rId2"/>
            <a:srcRect/>
            <a:stretch>
              <a:fillRect/>
            </a:stretch>
          </p:blipFill>
          <p:spPr bwMode="auto">
            <a:xfrm rot="20196582">
              <a:off x="-66045" y="-47709"/>
              <a:ext cx="2114646" cy="1640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0.gstatic.com/images?q=tbn:ANd9GcRMn-edLnK1oyJg-Uwd5Pwj15zO80HSBXJYf-q6ZApC4Eg8qi8KWg:2il.org/wp-content/uploads/2012/05/Cheetah-gives-attention-to-a-target.jpg">
              <a:hlinkClick r:id="rId3"/>
            </p:cNvPr>
            <p:cNvPicPr>
              <a:picLocks noChangeAspect="1" noChangeArrowheads="1"/>
            </p:cNvPicPr>
            <p:nvPr/>
          </p:nvPicPr>
          <p:blipFill>
            <a:blip r:embed="rId4"/>
            <a:srcRect/>
            <a:stretch>
              <a:fillRect/>
            </a:stretch>
          </p:blipFill>
          <p:spPr bwMode="auto">
            <a:xfrm rot="761282">
              <a:off x="127639" y="3745755"/>
              <a:ext cx="1824121" cy="1368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antid-PN"/>
            <p:cNvPicPr>
              <a:picLocks noChangeAspect="1" noChangeArrowheads="1"/>
            </p:cNvPicPr>
            <p:nvPr/>
          </p:nvPicPr>
          <p:blipFill>
            <a:blip r:embed="rId5"/>
            <a:srcRect/>
            <a:stretch>
              <a:fillRect/>
            </a:stretch>
          </p:blipFill>
          <p:spPr bwMode="auto">
            <a:xfrm rot="860654">
              <a:off x="-7305" y="1334656"/>
              <a:ext cx="1878098" cy="1407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Carbon Cycle by Annanimus"/>
            <p:cNvPicPr>
              <a:picLocks noChangeAspect="1" noChangeArrowheads="1"/>
            </p:cNvPicPr>
            <p:nvPr/>
          </p:nvPicPr>
          <p:blipFill>
            <a:blip r:embed="rId6"/>
            <a:srcRect r="10606" b="125"/>
            <a:stretch>
              <a:fillRect/>
            </a:stretch>
          </p:blipFill>
          <p:spPr bwMode="auto">
            <a:xfrm rot="20451517">
              <a:off x="-40644" y="2376489"/>
              <a:ext cx="1959064" cy="141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5105400" y="1219200"/>
            <a:ext cx="4038600" cy="1143000"/>
          </a:xfrm>
        </p:spPr>
        <p:txBody>
          <a:bodyPr/>
          <a:lstStyle/>
          <a:p>
            <a:r>
              <a:rPr lang="en-US" altLang="en-US" smtClean="0">
                <a:latin typeface="Segoe Print" pitchFamily="2" charset="0"/>
              </a:rPr>
              <a:t>Nitrogen Cycle</a:t>
            </a:r>
          </a:p>
        </p:txBody>
      </p:sp>
      <p:sp>
        <p:nvSpPr>
          <p:cNvPr id="3" name="Content Placeholder 2"/>
          <p:cNvSpPr>
            <a:spLocks noGrp="1"/>
          </p:cNvSpPr>
          <p:nvPr>
            <p:ph idx="1"/>
          </p:nvPr>
        </p:nvSpPr>
        <p:spPr>
          <a:xfrm>
            <a:off x="304800" y="2057400"/>
            <a:ext cx="8686800" cy="4267200"/>
          </a:xfrm>
        </p:spPr>
        <p:txBody>
          <a:bodyPr>
            <a:normAutofit fontScale="92500" lnSpcReduction="10000"/>
          </a:bodyPr>
          <a:lstStyle/>
          <a:p>
            <a:pPr>
              <a:defRPr/>
            </a:pPr>
            <a:r>
              <a:rPr lang="en-US" b="1" u="sng" dirty="0" smtClean="0">
                <a:latin typeface="MV Boli" pitchFamily="2" charset="0"/>
                <a:cs typeface="MV Boli" pitchFamily="2" charset="0"/>
              </a:rPr>
              <a:t>Nitrogen fixation</a:t>
            </a:r>
          </a:p>
          <a:p>
            <a:pPr lvl="1">
              <a:defRPr/>
            </a:pPr>
            <a:r>
              <a:rPr lang="en-US" dirty="0" smtClean="0">
                <a:latin typeface="MV Boli" pitchFamily="2" charset="0"/>
                <a:cs typeface="MV Boli" pitchFamily="2" charset="0"/>
              </a:rPr>
              <a:t>Bacteria use the nitrogen in the atmosphere convert it into a form that plants can use.</a:t>
            </a:r>
          </a:p>
          <a:p>
            <a:pPr lvl="1">
              <a:defRPr/>
            </a:pPr>
            <a:r>
              <a:rPr lang="en-US" dirty="0" smtClean="0">
                <a:latin typeface="MV Boli" pitchFamily="2" charset="0"/>
                <a:cs typeface="MV Boli" pitchFamily="2" charset="0"/>
              </a:rPr>
              <a:t>Consumers eat the plants and use that nitrogen to make their own proteins.</a:t>
            </a:r>
          </a:p>
          <a:p>
            <a:pPr>
              <a:defRPr/>
            </a:pPr>
            <a:r>
              <a:rPr lang="en-US" dirty="0" smtClean="0">
                <a:latin typeface="MV Boli" pitchFamily="2" charset="0"/>
                <a:cs typeface="MV Boli" pitchFamily="2" charset="0"/>
              </a:rPr>
              <a:t>Decomposers also release </a:t>
            </a:r>
          </a:p>
          <a:p>
            <a:pPr>
              <a:buFontTx/>
              <a:buNone/>
              <a:defRPr/>
            </a:pPr>
            <a:r>
              <a:rPr lang="en-US" dirty="0" smtClean="0">
                <a:latin typeface="MV Boli" pitchFamily="2" charset="0"/>
                <a:cs typeface="MV Boli" pitchFamily="2" charset="0"/>
              </a:rPr>
              <a:t>nitrogen back into the soil for </a:t>
            </a:r>
          </a:p>
          <a:p>
            <a:pPr>
              <a:buFontTx/>
              <a:buNone/>
              <a:defRPr/>
            </a:pPr>
            <a:r>
              <a:rPr lang="en-US" dirty="0" smtClean="0">
                <a:latin typeface="MV Boli" pitchFamily="2" charset="0"/>
                <a:cs typeface="MV Boli" pitchFamily="2" charset="0"/>
              </a:rPr>
              <a:t>plants to use.</a:t>
            </a:r>
          </a:p>
          <a:p>
            <a:pPr>
              <a:defRPr/>
            </a:pPr>
            <a:r>
              <a:rPr lang="en-US" dirty="0" smtClean="0">
                <a:latin typeface="MV Boli" pitchFamily="2" charset="0"/>
                <a:cs typeface="MV Boli" pitchFamily="2" charset="0"/>
              </a:rPr>
              <a:t>Humans use nitrogen gas to </a:t>
            </a:r>
          </a:p>
          <a:p>
            <a:pPr>
              <a:buFontTx/>
              <a:buNone/>
              <a:defRPr/>
            </a:pPr>
            <a:r>
              <a:rPr lang="en-US" dirty="0" smtClean="0">
                <a:latin typeface="MV Boli" pitchFamily="2" charset="0"/>
                <a:cs typeface="MV Boli" pitchFamily="2" charset="0"/>
              </a:rPr>
              <a:t>make fertilizers.</a:t>
            </a:r>
          </a:p>
        </p:txBody>
      </p:sp>
      <p:pic>
        <p:nvPicPr>
          <p:cNvPr id="9" name="Picture 6" descr="http://www.ghananewsagency.org/assets/images/fertilizer.jpg"/>
          <p:cNvPicPr>
            <a:picLocks noChangeAspect="1" noChangeArrowheads="1"/>
          </p:cNvPicPr>
          <p:nvPr/>
        </p:nvPicPr>
        <p:blipFill>
          <a:blip r:embed="rId2"/>
          <a:srcRect t="27713" b="23575"/>
          <a:stretch>
            <a:fillRect/>
          </a:stretch>
        </p:blipFill>
        <p:spPr bwMode="auto">
          <a:xfrm>
            <a:off x="3429000" y="5638800"/>
            <a:ext cx="4953000" cy="1219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Picture 4" descr="http://www.greenprophet.com/wp-content/uploads/2011/03/lightening.png"/>
          <p:cNvPicPr>
            <a:picLocks noChangeAspect="1" noChangeArrowheads="1"/>
          </p:cNvPicPr>
          <p:nvPr/>
        </p:nvPicPr>
        <p:blipFill>
          <a:blip r:embed="rId3"/>
          <a:srcRect/>
          <a:stretch>
            <a:fillRect/>
          </a:stretch>
        </p:blipFill>
        <p:spPr bwMode="auto">
          <a:xfrm rot="970634">
            <a:off x="7065963" y="3489325"/>
            <a:ext cx="2078037" cy="25701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057400" y="274638"/>
            <a:ext cx="6629400" cy="1143000"/>
          </a:xfrm>
        </p:spPr>
        <p:txBody>
          <a:bodyPr/>
          <a:lstStyle/>
          <a:p>
            <a:endParaRPr lang="en-US" altLang="en-US" smtClean="0">
              <a:latin typeface="Segoe Print" pitchFamily="2" charset="0"/>
            </a:endParaRPr>
          </a:p>
        </p:txBody>
      </p:sp>
      <p:sp>
        <p:nvSpPr>
          <p:cNvPr id="3" name="Content Placeholder 2"/>
          <p:cNvSpPr>
            <a:spLocks noGrp="1"/>
          </p:cNvSpPr>
          <p:nvPr>
            <p:ph idx="1"/>
          </p:nvPr>
        </p:nvSpPr>
        <p:spPr>
          <a:xfrm>
            <a:off x="2057400" y="1498600"/>
            <a:ext cx="6629400" cy="4978400"/>
          </a:xfrm>
        </p:spPr>
        <p:txBody>
          <a:bodyPr/>
          <a:lstStyle/>
          <a:p>
            <a:endParaRPr lang="en-US" altLang="en-US" smtClean="0">
              <a:latin typeface="MV Boli" pitchFamily="2" charset="0"/>
              <a:ea typeface="MV Boli" pitchFamily="2" charset="0"/>
              <a:cs typeface="MV Boli" pitchFamily="2" charset="0"/>
            </a:endParaRPr>
          </a:p>
        </p:txBody>
      </p:sp>
      <p:grpSp>
        <p:nvGrpSpPr>
          <p:cNvPr id="37892" name="Group 3"/>
          <p:cNvGrpSpPr>
            <a:grpSpLocks/>
          </p:cNvGrpSpPr>
          <p:nvPr/>
        </p:nvGrpSpPr>
        <p:grpSpPr bwMode="auto">
          <a:xfrm>
            <a:off x="-66675" y="-63500"/>
            <a:ext cx="2114550" cy="6881813"/>
            <a:chOff x="-66045" y="-47709"/>
            <a:chExt cx="2114646" cy="5161541"/>
          </a:xfrm>
        </p:grpSpPr>
        <p:pic>
          <p:nvPicPr>
            <p:cNvPr id="5" name="Picture 2" descr="http://ed101.bu.edu/StudentDoc/Archives/ED101fa09/tje50/Images%20WS/foodweb-1.gif"/>
            <p:cNvPicPr>
              <a:picLocks noChangeAspect="1" noChangeArrowheads="1"/>
            </p:cNvPicPr>
            <p:nvPr/>
          </p:nvPicPr>
          <p:blipFill>
            <a:blip r:embed="rId2"/>
            <a:srcRect/>
            <a:stretch>
              <a:fillRect/>
            </a:stretch>
          </p:blipFill>
          <p:spPr bwMode="auto">
            <a:xfrm rot="20196582">
              <a:off x="-66045" y="-47709"/>
              <a:ext cx="2114646" cy="16407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4" descr="http://t0.gstatic.com/images?q=tbn:ANd9GcRMn-edLnK1oyJg-Uwd5Pwj15zO80HSBXJYf-q6ZApC4Eg8qi8KWg:2il.org/wp-content/uploads/2012/05/Cheetah-gives-attention-to-a-target.jpg">
              <a:hlinkClick r:id="rId3"/>
            </p:cNvPr>
            <p:cNvPicPr>
              <a:picLocks noChangeAspect="1" noChangeArrowheads="1"/>
            </p:cNvPicPr>
            <p:nvPr/>
          </p:nvPicPr>
          <p:blipFill>
            <a:blip r:embed="rId4"/>
            <a:srcRect/>
            <a:stretch>
              <a:fillRect/>
            </a:stretch>
          </p:blipFill>
          <p:spPr bwMode="auto">
            <a:xfrm rot="761282">
              <a:off x="127639" y="3745755"/>
              <a:ext cx="1824121" cy="136807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8" descr="Mantid-PN"/>
            <p:cNvPicPr>
              <a:picLocks noChangeAspect="1" noChangeArrowheads="1"/>
            </p:cNvPicPr>
            <p:nvPr/>
          </p:nvPicPr>
          <p:blipFill>
            <a:blip r:embed="rId5"/>
            <a:srcRect/>
            <a:stretch>
              <a:fillRect/>
            </a:stretch>
          </p:blipFill>
          <p:spPr bwMode="auto">
            <a:xfrm rot="860654">
              <a:off x="-7305" y="1334656"/>
              <a:ext cx="1878098" cy="14073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6" descr="Carbon Cycle by Annanimus"/>
            <p:cNvPicPr>
              <a:picLocks noChangeAspect="1" noChangeArrowheads="1"/>
            </p:cNvPicPr>
            <p:nvPr/>
          </p:nvPicPr>
          <p:blipFill>
            <a:blip r:embed="rId6"/>
            <a:srcRect r="10606" b="125"/>
            <a:stretch>
              <a:fillRect/>
            </a:stretch>
          </p:blipFill>
          <p:spPr bwMode="auto">
            <a:xfrm rot="20451517">
              <a:off x="-40644" y="2376489"/>
              <a:ext cx="1959064" cy="1412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pic>
        <p:nvPicPr>
          <p:cNvPr id="37893" name="Picture 2" descr="http://www.pearsonsuccessnet.com/snpapp/iText/products/0-13-366951-3-tr/media/mlbio10a088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0"/>
            <a:ext cx="8915400" cy="69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2362200" y="1371600"/>
            <a:ext cx="6781800" cy="1431925"/>
          </a:xfrm>
        </p:spPr>
        <p:txBody>
          <a:bodyPr/>
          <a:lstStyle/>
          <a:p>
            <a:pPr eaLnBrk="1" hangingPunct="1"/>
            <a:r>
              <a:rPr lang="en-US" altLang="en-US" b="1" smtClean="0">
                <a:solidFill>
                  <a:schemeClr val="hlink"/>
                </a:solidFill>
                <a:latin typeface="Comic Sans MS" pitchFamily="66" charset="0"/>
              </a:rPr>
              <a:t>What Shapes an Ecosystem?</a:t>
            </a:r>
          </a:p>
        </p:txBody>
      </p:sp>
      <p:sp>
        <p:nvSpPr>
          <p:cNvPr id="4099" name="Rectangle 3"/>
          <p:cNvSpPr>
            <a:spLocks noGrp="1" noChangeArrowheads="1"/>
          </p:cNvSpPr>
          <p:nvPr>
            <p:ph type="body" idx="4294967295"/>
          </p:nvPr>
        </p:nvSpPr>
        <p:spPr>
          <a:xfrm>
            <a:off x="1524000" y="2286000"/>
            <a:ext cx="7086600" cy="4419600"/>
          </a:xfrm>
        </p:spPr>
        <p:txBody>
          <a:bodyPr/>
          <a:lstStyle/>
          <a:p>
            <a:pPr eaLnBrk="1" hangingPunct="1"/>
            <a:r>
              <a:rPr lang="en-US" altLang="en-US" smtClean="0"/>
              <a:t>Biotic and Abiotic Factors</a:t>
            </a:r>
          </a:p>
          <a:p>
            <a:pPr eaLnBrk="1" hangingPunct="1"/>
            <a:r>
              <a:rPr lang="en-US" altLang="en-US" smtClean="0"/>
              <a:t>Niche</a:t>
            </a:r>
          </a:p>
          <a:p>
            <a:pPr lvl="1" eaLnBrk="1" hangingPunct="1"/>
            <a:r>
              <a:rPr lang="en-US" altLang="en-US" sz="2800" smtClean="0"/>
              <a:t>The full range of physical and biological conditions in which an organism lives and the way in which the organism uses those conditions.</a:t>
            </a:r>
          </a:p>
          <a:p>
            <a:pPr eaLnBrk="1" hangingPunct="1"/>
            <a:r>
              <a:rPr lang="en-US" altLang="en-US" smtClean="0"/>
              <a:t>Community Interactions</a:t>
            </a:r>
          </a:p>
          <a:p>
            <a:pPr eaLnBrk="1" hangingPunct="1"/>
            <a:r>
              <a:rPr lang="en-US" altLang="en-US" smtClean="0"/>
              <a:t>Ecological Succession</a:t>
            </a:r>
          </a:p>
          <a:p>
            <a:pPr eaLnBrk="1" hangingPunct="1"/>
            <a:endParaRPr lang="en-US" alt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9">
                                            <p:txEl>
                                              <p:pRg st="1" end="1"/>
                                            </p:txEl>
                                          </p:spTgt>
                                        </p:tgtEl>
                                        <p:attrNameLst>
                                          <p:attrName>style.visibility</p:attrName>
                                        </p:attrNameLst>
                                      </p:cBhvr>
                                      <p:to>
                                        <p:strVal val="visible"/>
                                      </p:to>
                                    </p:set>
                                    <p:animEffect transition="in" filter="dissolve">
                                      <p:cBhvr>
                                        <p:cTn id="7" dur="500"/>
                                        <p:tgtEl>
                                          <p:spTgt spid="4099">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099">
                                            <p:txEl>
                                              <p:pRg st="2" end="2"/>
                                            </p:txEl>
                                          </p:spTgt>
                                        </p:tgtEl>
                                        <p:attrNameLst>
                                          <p:attrName>style.visibility</p:attrName>
                                        </p:attrNameLst>
                                      </p:cBhvr>
                                      <p:to>
                                        <p:strVal val="visible"/>
                                      </p:to>
                                    </p:set>
                                    <p:animEffect transition="in" filter="dissolve">
                                      <p:cBhvr>
                                        <p:cTn id="10" dur="500"/>
                                        <p:tgtEl>
                                          <p:spTgt spid="4099">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099">
                                            <p:txEl>
                                              <p:pRg st="3" end="3"/>
                                            </p:txEl>
                                          </p:spTgt>
                                        </p:tgtEl>
                                        <p:attrNameLst>
                                          <p:attrName>style.visibility</p:attrName>
                                        </p:attrNameLst>
                                      </p:cBhvr>
                                      <p:to>
                                        <p:strVal val="visible"/>
                                      </p:to>
                                    </p:set>
                                    <p:animEffect transition="in" filter="dissolve">
                                      <p:cBhvr>
                                        <p:cTn id="15" dur="500"/>
                                        <p:tgtEl>
                                          <p:spTgt spid="4099">
                                            <p:txEl>
                                              <p:pRg st="3" end="3"/>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9" presetClass="entr" presetSubtype="0" fill="hold" nodeType="clickEffect">
                                  <p:stCondLst>
                                    <p:cond delay="0"/>
                                  </p:stCondLst>
                                  <p:childTnLst>
                                    <p:set>
                                      <p:cBhvr>
                                        <p:cTn id="19" dur="1" fill="hold">
                                          <p:stCondLst>
                                            <p:cond delay="0"/>
                                          </p:stCondLst>
                                        </p:cTn>
                                        <p:tgtEl>
                                          <p:spTgt spid="4099">
                                            <p:txEl>
                                              <p:pRg st="4" end="4"/>
                                            </p:txEl>
                                          </p:spTgt>
                                        </p:tgtEl>
                                        <p:attrNameLst>
                                          <p:attrName>style.visibility</p:attrName>
                                        </p:attrNameLst>
                                      </p:cBhvr>
                                      <p:to>
                                        <p:strVal val="visible"/>
                                      </p:to>
                                    </p:set>
                                    <p:animEffect transition="in" filter="dissolve">
                                      <p:cBhvr>
                                        <p:cTn id="20"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09800" y="2057400"/>
            <a:ext cx="6553200" cy="508000"/>
          </a:xfrm>
        </p:spPr>
        <p:txBody>
          <a:bodyPr/>
          <a:lstStyle/>
          <a:p>
            <a:pPr algn="ctr" eaLnBrk="1" hangingPunct="1"/>
            <a:r>
              <a:rPr lang="en-US" altLang="en-US" b="1" smtClean="0">
                <a:solidFill>
                  <a:schemeClr val="hlink"/>
                </a:solidFill>
                <a:latin typeface="Comic Sans MS" pitchFamily="66" charset="0"/>
              </a:rPr>
              <a:t>Ecosystem Terms</a:t>
            </a:r>
          </a:p>
        </p:txBody>
      </p:sp>
      <p:sp>
        <p:nvSpPr>
          <p:cNvPr id="8195" name="Rectangle 3"/>
          <p:cNvSpPr>
            <a:spLocks noGrp="1" noChangeArrowheads="1"/>
          </p:cNvSpPr>
          <p:nvPr>
            <p:ph type="body" idx="1"/>
          </p:nvPr>
        </p:nvSpPr>
        <p:spPr>
          <a:xfrm>
            <a:off x="304800" y="2286000"/>
            <a:ext cx="8839200" cy="4267200"/>
          </a:xfrm>
        </p:spPr>
        <p:txBody>
          <a:bodyPr/>
          <a:lstStyle/>
          <a:p>
            <a:pPr eaLnBrk="1" hangingPunct="1"/>
            <a:r>
              <a:rPr lang="en-US" altLang="en-US" sz="2400" b="1" smtClean="0">
                <a:solidFill>
                  <a:schemeClr val="hlink"/>
                </a:solidFill>
              </a:rPr>
              <a:t>Habitat</a:t>
            </a:r>
          </a:p>
          <a:p>
            <a:pPr lvl="1" eaLnBrk="1" hangingPunct="1"/>
            <a:r>
              <a:rPr lang="en-US" altLang="en-US" sz="2000" smtClean="0"/>
              <a:t>The area where an organism lives (its “address”) within an ecosystem</a:t>
            </a:r>
          </a:p>
          <a:p>
            <a:pPr eaLnBrk="1" hangingPunct="1"/>
            <a:r>
              <a:rPr lang="en-US" altLang="en-US" sz="2400" b="1" smtClean="0">
                <a:solidFill>
                  <a:schemeClr val="hlink"/>
                </a:solidFill>
              </a:rPr>
              <a:t>Niche</a:t>
            </a:r>
          </a:p>
          <a:p>
            <a:pPr lvl="1" eaLnBrk="1" hangingPunct="1"/>
            <a:r>
              <a:rPr lang="en-US" altLang="en-US" sz="2000" smtClean="0"/>
              <a:t>The function or position of an organism within an ecological community (its “occupation”)</a:t>
            </a:r>
          </a:p>
          <a:p>
            <a:pPr eaLnBrk="1" hangingPunct="1"/>
            <a:r>
              <a:rPr lang="en-US" altLang="en-US" sz="2400" b="1" smtClean="0">
                <a:solidFill>
                  <a:schemeClr val="hlink"/>
                </a:solidFill>
              </a:rPr>
              <a:t>An organism’s niche includes:</a:t>
            </a:r>
          </a:p>
          <a:p>
            <a:pPr lvl="1" eaLnBrk="1" hangingPunct="1"/>
            <a:r>
              <a:rPr lang="en-US" altLang="en-US" sz="2000" smtClean="0"/>
              <a:t>Feeding relationships </a:t>
            </a:r>
          </a:p>
          <a:p>
            <a:pPr lvl="1" eaLnBrk="1" hangingPunct="1"/>
            <a:r>
              <a:rPr lang="en-US" altLang="en-US" sz="2000" smtClean="0"/>
              <a:t>Space and temperature requirements</a:t>
            </a:r>
          </a:p>
          <a:p>
            <a:pPr lvl="1" eaLnBrk="1" hangingPunct="1"/>
            <a:r>
              <a:rPr lang="en-US" altLang="en-US" sz="2000" smtClean="0"/>
              <a:t>Impact on environment</a:t>
            </a:r>
            <a:endParaRPr lang="en-US" altLang="en-US" sz="1800" smtClean="0"/>
          </a:p>
          <a:p>
            <a:pPr eaLnBrk="1" hangingPunct="1"/>
            <a:r>
              <a:rPr lang="en-US" altLang="en-US" sz="2400" b="1" smtClean="0">
                <a:solidFill>
                  <a:schemeClr val="hlink"/>
                </a:solidFill>
              </a:rPr>
              <a:t>Both include biotic and abiotic factors</a:t>
            </a:r>
            <a:endParaRPr lang="en-US" altLang="en-US" sz="2400" smtClean="0">
              <a:solidFill>
                <a:schemeClr val="hlink"/>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5"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linds(vertical)">
                                      <p:cBhvr>
                                        <p:cTn id="7" dur="500"/>
                                        <p:tgtEl>
                                          <p:spTgt spid="819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linds(vertical)">
                                      <p:cBhvr>
                                        <p:cTn id="12" dur="500"/>
                                        <p:tgtEl>
                                          <p:spTgt spid="819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linds(vertical)">
                                      <p:cBhvr>
                                        <p:cTn id="17" dur="500"/>
                                        <p:tgtEl>
                                          <p:spTgt spid="819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linds(vertical)">
                                      <p:cBhvr>
                                        <p:cTn id="22" dur="500"/>
                                        <p:tgtEl>
                                          <p:spTgt spid="819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5"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Effect transition="in" filter="blinds(vertical)">
                                      <p:cBhvr>
                                        <p:cTn id="27" dur="500"/>
                                        <p:tgtEl>
                                          <p:spTgt spid="819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5" fill="hold" grpId="0" nodeType="clickEffect">
                                  <p:stCondLst>
                                    <p:cond delay="0"/>
                                  </p:stCondLst>
                                  <p:childTnLst>
                                    <p:set>
                                      <p:cBhvr>
                                        <p:cTn id="31" dur="1" fill="hold">
                                          <p:stCondLst>
                                            <p:cond delay="0"/>
                                          </p:stCondLst>
                                        </p:cTn>
                                        <p:tgtEl>
                                          <p:spTgt spid="8195">
                                            <p:txEl>
                                              <p:pRg st="5" end="5"/>
                                            </p:txEl>
                                          </p:spTgt>
                                        </p:tgtEl>
                                        <p:attrNameLst>
                                          <p:attrName>style.visibility</p:attrName>
                                        </p:attrNameLst>
                                      </p:cBhvr>
                                      <p:to>
                                        <p:strVal val="visible"/>
                                      </p:to>
                                    </p:set>
                                    <p:animEffect transition="in" filter="blinds(vertical)">
                                      <p:cBhvr>
                                        <p:cTn id="32" dur="500"/>
                                        <p:tgtEl>
                                          <p:spTgt spid="819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5" fill="hold" grpId="0" nodeType="clickEffect">
                                  <p:stCondLst>
                                    <p:cond delay="0"/>
                                  </p:stCondLst>
                                  <p:childTnLst>
                                    <p:set>
                                      <p:cBhvr>
                                        <p:cTn id="36" dur="1" fill="hold">
                                          <p:stCondLst>
                                            <p:cond delay="0"/>
                                          </p:stCondLst>
                                        </p:cTn>
                                        <p:tgtEl>
                                          <p:spTgt spid="8195">
                                            <p:txEl>
                                              <p:pRg st="6" end="6"/>
                                            </p:txEl>
                                          </p:spTgt>
                                        </p:tgtEl>
                                        <p:attrNameLst>
                                          <p:attrName>style.visibility</p:attrName>
                                        </p:attrNameLst>
                                      </p:cBhvr>
                                      <p:to>
                                        <p:strVal val="visible"/>
                                      </p:to>
                                    </p:set>
                                    <p:animEffect transition="in" filter="blinds(vertical)">
                                      <p:cBhvr>
                                        <p:cTn id="37" dur="500"/>
                                        <p:tgtEl>
                                          <p:spTgt spid="8195">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5" fill="hold" grpId="0" nodeType="clickEffect">
                                  <p:stCondLst>
                                    <p:cond delay="0"/>
                                  </p:stCondLst>
                                  <p:childTnLst>
                                    <p:set>
                                      <p:cBhvr>
                                        <p:cTn id="41" dur="1" fill="hold">
                                          <p:stCondLst>
                                            <p:cond delay="0"/>
                                          </p:stCondLst>
                                        </p:cTn>
                                        <p:tgtEl>
                                          <p:spTgt spid="8195">
                                            <p:txEl>
                                              <p:pRg st="7" end="7"/>
                                            </p:txEl>
                                          </p:spTgt>
                                        </p:tgtEl>
                                        <p:attrNameLst>
                                          <p:attrName>style.visibility</p:attrName>
                                        </p:attrNameLst>
                                      </p:cBhvr>
                                      <p:to>
                                        <p:strVal val="visible"/>
                                      </p:to>
                                    </p:set>
                                    <p:animEffect transition="in" filter="blinds(vertical)">
                                      <p:cBhvr>
                                        <p:cTn id="42" dur="500"/>
                                        <p:tgtEl>
                                          <p:spTgt spid="8195">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5" fill="hold" grpId="0" nodeType="clickEffect">
                                  <p:stCondLst>
                                    <p:cond delay="0"/>
                                  </p:stCondLst>
                                  <p:childTnLst>
                                    <p:set>
                                      <p:cBhvr>
                                        <p:cTn id="46" dur="1" fill="hold">
                                          <p:stCondLst>
                                            <p:cond delay="0"/>
                                          </p:stCondLst>
                                        </p:cTn>
                                        <p:tgtEl>
                                          <p:spTgt spid="8195">
                                            <p:txEl>
                                              <p:pRg st="8" end="8"/>
                                            </p:txEl>
                                          </p:spTgt>
                                        </p:tgtEl>
                                        <p:attrNameLst>
                                          <p:attrName>style.visibility</p:attrName>
                                        </p:attrNameLst>
                                      </p:cBhvr>
                                      <p:to>
                                        <p:strVal val="visible"/>
                                      </p:to>
                                    </p:set>
                                    <p:animEffect transition="in" filter="blinds(vertical)">
                                      <p:cBhvr>
                                        <p:cTn id="47" dur="500"/>
                                        <p:tgtEl>
                                          <p:spTgt spid="819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l="13281" t="26042" r="13281" b="9375"/>
          <a:stretch>
            <a:fillRect/>
          </a:stretch>
        </p:blipFill>
        <p:spPr bwMode="auto">
          <a:xfrm>
            <a:off x="914400" y="1447800"/>
            <a:ext cx="71628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3"/>
          <p:cNvSpPr>
            <a:spLocks noGrp="1" noChangeArrowheads="1"/>
          </p:cNvSpPr>
          <p:nvPr>
            <p:ph type="title" idx="4294967295"/>
          </p:nvPr>
        </p:nvSpPr>
        <p:spPr/>
        <p:txBody>
          <a:bodyPr/>
          <a:lstStyle/>
          <a:p>
            <a:pPr eaLnBrk="1" hangingPunct="1"/>
            <a:r>
              <a:rPr lang="en-US" altLang="en-US" smtClean="0"/>
              <a:t>Lynx Primary Habitat</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Canada Lyn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4659313"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3"/>
          <p:cNvSpPr>
            <a:spLocks noChangeArrowheads="1"/>
          </p:cNvSpPr>
          <p:nvPr/>
        </p:nvSpPr>
        <p:spPr bwMode="auto">
          <a:xfrm>
            <a:off x="5181600" y="3011488"/>
            <a:ext cx="3811588"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2000" b="1">
                <a:latin typeface="Tahoma" pitchFamily="34" charset="0"/>
                <a:cs typeface="Arial" charset="0"/>
              </a:rPr>
              <a:t>With their long legs and large furry paws, lynx are built for hunting in deep snow.</a:t>
            </a:r>
          </a:p>
          <a:p>
            <a:pPr eaLnBrk="1" hangingPunct="1">
              <a:spcBef>
                <a:spcPct val="0"/>
              </a:spcBef>
              <a:buFontTx/>
              <a:buNone/>
            </a:pPr>
            <a:endParaRPr lang="en-US" altLang="en-US" sz="2000" b="1">
              <a:latin typeface="Tahoma" pitchFamily="34" charset="0"/>
              <a:cs typeface="Arial" charset="0"/>
            </a:endParaRPr>
          </a:p>
          <a:p>
            <a:pPr eaLnBrk="1" hangingPunct="1">
              <a:spcBef>
                <a:spcPct val="0"/>
              </a:spcBef>
              <a:buFontTx/>
              <a:buNone/>
            </a:pPr>
            <a:endParaRPr lang="en-US" altLang="en-US" sz="2000" b="1">
              <a:latin typeface="Tahoma" pitchFamily="34" charset="0"/>
              <a:cs typeface="Arial" charset="0"/>
            </a:endParaRPr>
          </a:p>
          <a:p>
            <a:pPr eaLnBrk="1" hangingPunct="1">
              <a:spcBef>
                <a:spcPct val="0"/>
              </a:spcBef>
              <a:buFontTx/>
              <a:buNone/>
            </a:pPr>
            <a:r>
              <a:rPr lang="en-US" altLang="en-US" sz="2000" b="1">
                <a:latin typeface="Tahoma" pitchFamily="34" charset="0"/>
                <a:cs typeface="Arial" charset="0"/>
              </a:rPr>
              <a:t> Their main food source is the snowshoe hare, but they are also known to take rodents, birds and fish. </a:t>
            </a:r>
          </a:p>
        </p:txBody>
      </p:sp>
      <p:sp>
        <p:nvSpPr>
          <p:cNvPr id="41988" name="Rectangle 4"/>
          <p:cNvSpPr>
            <a:spLocks noGrp="1" noChangeArrowheads="1"/>
          </p:cNvSpPr>
          <p:nvPr>
            <p:ph type="title" idx="4294967295"/>
          </p:nvPr>
        </p:nvSpPr>
        <p:spPr>
          <a:xfrm>
            <a:off x="5105400" y="381000"/>
            <a:ext cx="3733800" cy="1905000"/>
          </a:xfrm>
        </p:spPr>
        <p:txBody>
          <a:bodyPr/>
          <a:lstStyle/>
          <a:p>
            <a:pPr eaLnBrk="1" hangingPunct="1"/>
            <a:r>
              <a:rPr lang="en-US" altLang="en-US" smtClean="0"/>
              <a:t>Niche of the Lynx</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anada Lynx"/>
          <p:cNvPicPr>
            <a:picLocks noChangeAspect="1" noChangeArrowheads="1"/>
          </p:cNvPicPr>
          <p:nvPr/>
        </p:nvPicPr>
        <p:blipFill>
          <a:blip r:embed="rId3">
            <a:extLst>
              <a:ext uri="{28A0092B-C50C-407E-A947-70E740481C1C}">
                <a14:useLocalDpi xmlns:a14="http://schemas.microsoft.com/office/drawing/2010/main" val="0"/>
              </a:ext>
            </a:extLst>
          </a:blip>
          <a:srcRect t="6682"/>
          <a:stretch>
            <a:fillRect/>
          </a:stretch>
        </p:blipFill>
        <p:spPr bwMode="auto">
          <a:xfrm>
            <a:off x="0" y="0"/>
            <a:ext cx="9144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3"/>
          <p:cNvSpPr>
            <a:spLocks noChangeArrowheads="1"/>
          </p:cNvSpPr>
          <p:nvPr/>
        </p:nvSpPr>
        <p:spPr bwMode="auto">
          <a:xfrm>
            <a:off x="228600" y="4724400"/>
            <a:ext cx="8686800"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chemeClr val="bg2"/>
                </a:solidFill>
                <a:latin typeface="Tahoma" pitchFamily="34" charset="0"/>
                <a:cs typeface="Arial" charset="0"/>
              </a:rPr>
              <a:t>Lynx are cautious and secretive, and will avoid large open areas. They need a mosaic of stand types to den and find prey, but also need unbroken forest to provide stalking and security cover. Even when hunting, lynx prefer some cover and they typically won't cross openings more than 300 feet across.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400" b="1" smtClean="0">
                <a:latin typeface="Comic Sans MS" pitchFamily="66" charset="0"/>
              </a:rPr>
              <a:t>Organism</a:t>
            </a:r>
          </a:p>
        </p:txBody>
      </p:sp>
      <p:pic>
        <p:nvPicPr>
          <p:cNvPr id="8195" name="Picture 9" descr="orangatan61024"/>
          <p:cNvPicPr>
            <a:picLocks noGrp="1" noChangeAspect="1" noChangeArrowheads="1"/>
          </p:cNvPicPr>
          <p:nvPr>
            <p:ph type="body" idx="1"/>
          </p:nvPr>
        </p:nvPicPr>
        <p:blipFill>
          <a:blip r:embed="rId2" cstate="print"/>
          <a:srcRect/>
          <a:stretch>
            <a:fillRect/>
          </a:stretch>
        </p:blipFill>
        <p:spPr>
          <a:xfrm>
            <a:off x="2209800" y="2133600"/>
            <a:ext cx="6629400" cy="4470400"/>
          </a:xfrm>
          <a:effectLst>
            <a:softEdge rad="112500"/>
          </a:effectLst>
        </p:spPr>
      </p:pic>
      <p:sp>
        <p:nvSpPr>
          <p:cNvPr id="7172" name="Text Box 4"/>
          <p:cNvSpPr txBox="1">
            <a:spLocks noChangeArrowheads="1"/>
          </p:cNvSpPr>
          <p:nvPr/>
        </p:nvSpPr>
        <p:spPr bwMode="auto">
          <a:xfrm>
            <a:off x="0" y="2286000"/>
            <a:ext cx="2438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b="1">
                <a:latin typeface="Comic Sans MS" pitchFamily="66" charset="0"/>
              </a:rPr>
              <a:t>An individual living thing</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p:txBody>
          <a:bodyPr/>
          <a:lstStyle/>
          <a:p>
            <a:pPr eaLnBrk="1" hangingPunct="1"/>
            <a:r>
              <a:rPr lang="en-US" altLang="en-US" sz="3200" b="1" smtClean="0">
                <a:solidFill>
                  <a:schemeClr val="hlink"/>
                </a:solidFill>
                <a:latin typeface="Comic Sans MS" pitchFamily="66" charset="0"/>
              </a:rPr>
              <a:t>Types of Community Interactions</a:t>
            </a:r>
          </a:p>
        </p:txBody>
      </p:sp>
      <p:sp>
        <p:nvSpPr>
          <p:cNvPr id="3075" name="Rectangle 3"/>
          <p:cNvSpPr>
            <a:spLocks noGrp="1" noChangeArrowheads="1"/>
          </p:cNvSpPr>
          <p:nvPr>
            <p:ph type="body" idx="4294967295"/>
          </p:nvPr>
        </p:nvSpPr>
        <p:spPr>
          <a:xfrm>
            <a:off x="0" y="2667000"/>
            <a:ext cx="8007350" cy="3808413"/>
          </a:xfrm>
        </p:spPr>
        <p:txBody>
          <a:bodyPr/>
          <a:lstStyle/>
          <a:p>
            <a:pPr eaLnBrk="1" hangingPunct="1"/>
            <a:r>
              <a:rPr lang="en-US" altLang="en-US" b="1" smtClean="0">
                <a:solidFill>
                  <a:schemeClr val="hlink"/>
                </a:solidFill>
              </a:rPr>
              <a:t>Competition</a:t>
            </a:r>
          </a:p>
          <a:p>
            <a:pPr eaLnBrk="1" hangingPunct="1"/>
            <a:r>
              <a:rPr lang="en-US" altLang="en-US" b="1" smtClean="0">
                <a:solidFill>
                  <a:schemeClr val="hlink"/>
                </a:solidFill>
              </a:rPr>
              <a:t>Predation</a:t>
            </a:r>
          </a:p>
          <a:p>
            <a:pPr eaLnBrk="1" hangingPunct="1"/>
            <a:r>
              <a:rPr lang="en-US" altLang="en-US" b="1" smtClean="0">
                <a:solidFill>
                  <a:schemeClr val="hlink"/>
                </a:solidFill>
              </a:rPr>
              <a:t>Symbiosis</a:t>
            </a:r>
          </a:p>
          <a:p>
            <a:pPr lvl="1" eaLnBrk="1" hangingPunct="1"/>
            <a:r>
              <a:rPr lang="en-US" altLang="en-US" smtClean="0"/>
              <a:t>Parasitism</a:t>
            </a:r>
          </a:p>
          <a:p>
            <a:pPr lvl="1" eaLnBrk="1" hangingPunct="1"/>
            <a:r>
              <a:rPr lang="en-US" altLang="en-US" smtClean="0"/>
              <a:t>Commensalism</a:t>
            </a:r>
          </a:p>
          <a:p>
            <a:pPr lvl="1" eaLnBrk="1" hangingPunct="1"/>
            <a:r>
              <a:rPr lang="en-US" altLang="en-US" smtClean="0"/>
              <a:t>Mutualism</a:t>
            </a:r>
          </a:p>
          <a:p>
            <a:pPr eaLnBrk="1" hangingPunct="1"/>
            <a:endParaRPr lang="en-US" altLang="en-US" smtClean="0"/>
          </a:p>
        </p:txBody>
      </p:sp>
      <p:pic>
        <p:nvPicPr>
          <p:cNvPr id="3079" name="Picture 7" descr="53-00-LionKi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514600"/>
            <a:ext cx="5334000" cy="378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4876800" y="1371600"/>
            <a:ext cx="3311525" cy="642938"/>
          </a:xfrm>
        </p:spPr>
        <p:txBody>
          <a:bodyPr/>
          <a:lstStyle/>
          <a:p>
            <a:pPr eaLnBrk="1" hangingPunct="1"/>
            <a:r>
              <a:rPr lang="en-US" altLang="en-US" b="1" smtClean="0">
                <a:solidFill>
                  <a:schemeClr val="hlink"/>
                </a:solidFill>
                <a:latin typeface="Comic Sans MS" pitchFamily="66" charset="0"/>
              </a:rPr>
              <a:t>Competition</a:t>
            </a:r>
          </a:p>
        </p:txBody>
      </p:sp>
      <p:sp>
        <p:nvSpPr>
          <p:cNvPr id="18435" name="Rectangle 3"/>
          <p:cNvSpPr>
            <a:spLocks noGrp="1" noChangeArrowheads="1"/>
          </p:cNvSpPr>
          <p:nvPr>
            <p:ph type="body" idx="4294967295"/>
          </p:nvPr>
        </p:nvSpPr>
        <p:spPr>
          <a:xfrm>
            <a:off x="228600" y="2286000"/>
            <a:ext cx="8382000" cy="4572000"/>
          </a:xfrm>
        </p:spPr>
        <p:txBody>
          <a:bodyPr/>
          <a:lstStyle/>
          <a:p>
            <a:pPr lvl="1" eaLnBrk="1" hangingPunct="1"/>
            <a:r>
              <a:rPr lang="en-US" altLang="en-US" smtClean="0">
                <a:solidFill>
                  <a:schemeClr val="tx2"/>
                </a:solidFill>
                <a:latin typeface="Comic Sans MS" pitchFamily="66" charset="0"/>
              </a:rPr>
              <a:t>COMPETITION is a relationship in which different individuals or populations attempt to use the same limited resource.</a:t>
            </a:r>
            <a:endParaRPr lang="en-US" altLang="en-US" smtClean="0">
              <a:latin typeface="Comic Sans MS" pitchFamily="66" charset="0"/>
            </a:endParaRPr>
          </a:p>
          <a:p>
            <a:pPr lvl="1" eaLnBrk="1" hangingPunct="1"/>
            <a:r>
              <a:rPr lang="en-US" altLang="en-US" smtClean="0">
                <a:latin typeface="Comic Sans MS" pitchFamily="66" charset="0"/>
              </a:rPr>
              <a:t>A </a:t>
            </a:r>
            <a:r>
              <a:rPr lang="en-US" altLang="en-US" b="0" smtClean="0">
                <a:latin typeface="Comic Sans MS" pitchFamily="66" charset="0"/>
              </a:rPr>
              <a:t>resource</a:t>
            </a:r>
            <a:r>
              <a:rPr lang="en-US" altLang="en-US" smtClean="0">
                <a:latin typeface="Comic Sans MS" pitchFamily="66" charset="0"/>
              </a:rPr>
              <a:t> refers to any necessity of life, such as</a:t>
            </a:r>
          </a:p>
          <a:p>
            <a:pPr lvl="2" eaLnBrk="1" hangingPunct="1"/>
            <a:r>
              <a:rPr lang="en-US" altLang="en-US" sz="2800" smtClean="0">
                <a:latin typeface="Comic Sans MS" pitchFamily="66" charset="0"/>
              </a:rPr>
              <a:t>Water</a:t>
            </a:r>
          </a:p>
          <a:p>
            <a:pPr lvl="2" eaLnBrk="1" hangingPunct="1"/>
            <a:r>
              <a:rPr lang="en-US" altLang="en-US" sz="2800" smtClean="0">
                <a:latin typeface="Comic Sans MS" pitchFamily="66" charset="0"/>
              </a:rPr>
              <a:t>Nutrients</a:t>
            </a:r>
          </a:p>
          <a:p>
            <a:pPr lvl="2" eaLnBrk="1" hangingPunct="1"/>
            <a:r>
              <a:rPr lang="en-US" altLang="en-US" sz="2800" smtClean="0">
                <a:latin typeface="Comic Sans MS" pitchFamily="66" charset="0"/>
              </a:rPr>
              <a:t>Light</a:t>
            </a:r>
          </a:p>
          <a:p>
            <a:pPr lvl="2" eaLnBrk="1" hangingPunct="1"/>
            <a:r>
              <a:rPr lang="en-US" altLang="en-US" sz="2800" smtClean="0">
                <a:latin typeface="Comic Sans MS" pitchFamily="66" charset="0"/>
              </a:rPr>
              <a:t>Food</a:t>
            </a:r>
          </a:p>
          <a:p>
            <a:pPr lvl="2" eaLnBrk="1" hangingPunct="1"/>
            <a:r>
              <a:rPr lang="en-US" altLang="en-US" sz="2800" smtClean="0">
                <a:latin typeface="Comic Sans MS" pitchFamily="66" charset="0"/>
              </a:rPr>
              <a:t>Space</a:t>
            </a:r>
          </a:p>
        </p:txBody>
      </p:sp>
      <p:pic>
        <p:nvPicPr>
          <p:cNvPr id="45060" name="Picture 4" descr="red-fox-sleepi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724400"/>
            <a:ext cx="2057400" cy="142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coyote2small">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038600"/>
            <a:ext cx="2455863"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dissolve">
                                      <p:cBhvr>
                                        <p:cTn id="7" dur="500"/>
                                        <p:tgtEl>
                                          <p:spTgt spid="18435">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8435">
                                            <p:txEl>
                                              <p:pRg st="2" end="2"/>
                                            </p:txEl>
                                          </p:spTgt>
                                        </p:tgtEl>
                                        <p:attrNameLst>
                                          <p:attrName>style.visibility</p:attrName>
                                        </p:attrNameLst>
                                      </p:cBhvr>
                                      <p:to>
                                        <p:strVal val="visible"/>
                                      </p:to>
                                    </p:set>
                                    <p:animEffect transition="in" filter="dissolve">
                                      <p:cBhvr>
                                        <p:cTn id="10" dur="500"/>
                                        <p:tgtEl>
                                          <p:spTgt spid="18435">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18435">
                                            <p:txEl>
                                              <p:pRg st="3" end="3"/>
                                            </p:txEl>
                                          </p:spTgt>
                                        </p:tgtEl>
                                        <p:attrNameLst>
                                          <p:attrName>style.visibility</p:attrName>
                                        </p:attrNameLst>
                                      </p:cBhvr>
                                      <p:to>
                                        <p:strVal val="visible"/>
                                      </p:to>
                                    </p:set>
                                    <p:animEffect transition="in" filter="dissolve">
                                      <p:cBhvr>
                                        <p:cTn id="13" dur="500"/>
                                        <p:tgtEl>
                                          <p:spTgt spid="18435">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18435">
                                            <p:txEl>
                                              <p:pRg st="4" end="4"/>
                                            </p:txEl>
                                          </p:spTgt>
                                        </p:tgtEl>
                                        <p:attrNameLst>
                                          <p:attrName>style.visibility</p:attrName>
                                        </p:attrNameLst>
                                      </p:cBhvr>
                                      <p:to>
                                        <p:strVal val="visible"/>
                                      </p:to>
                                    </p:set>
                                    <p:animEffect transition="in" filter="dissolve">
                                      <p:cBhvr>
                                        <p:cTn id="16" dur="500"/>
                                        <p:tgtEl>
                                          <p:spTgt spid="18435">
                                            <p:txEl>
                                              <p:pRg st="4" end="4"/>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18435">
                                            <p:txEl>
                                              <p:pRg st="5" end="5"/>
                                            </p:txEl>
                                          </p:spTgt>
                                        </p:tgtEl>
                                        <p:attrNameLst>
                                          <p:attrName>style.visibility</p:attrName>
                                        </p:attrNameLst>
                                      </p:cBhvr>
                                      <p:to>
                                        <p:strVal val="visible"/>
                                      </p:to>
                                    </p:set>
                                    <p:animEffect transition="in" filter="dissolve">
                                      <p:cBhvr>
                                        <p:cTn id="19" dur="500"/>
                                        <p:tgtEl>
                                          <p:spTgt spid="18435">
                                            <p:txEl>
                                              <p:pRg st="5" end="5"/>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18435">
                                            <p:txEl>
                                              <p:pRg st="6" end="6"/>
                                            </p:txEl>
                                          </p:spTgt>
                                        </p:tgtEl>
                                        <p:attrNameLst>
                                          <p:attrName>style.visibility</p:attrName>
                                        </p:attrNameLst>
                                      </p:cBhvr>
                                      <p:to>
                                        <p:strVal val="visible"/>
                                      </p:to>
                                    </p:set>
                                    <p:animEffect transition="in" filter="dissolve">
                                      <p:cBhvr>
                                        <p:cTn id="22" dur="500"/>
                                        <p:tgtEl>
                                          <p:spTgt spid="1843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idx="4294967295"/>
          </p:nvPr>
        </p:nvSpPr>
        <p:spPr>
          <a:xfrm>
            <a:off x="2590800" y="2057400"/>
            <a:ext cx="4525963" cy="508000"/>
          </a:xfrm>
        </p:spPr>
        <p:txBody>
          <a:bodyPr/>
          <a:lstStyle/>
          <a:p>
            <a:pPr eaLnBrk="1" hangingPunct="1"/>
            <a:r>
              <a:rPr lang="en-US" altLang="en-US" sz="2800" b="1" smtClean="0">
                <a:solidFill>
                  <a:schemeClr val="hlink"/>
                </a:solidFill>
                <a:latin typeface="Comic Sans MS" pitchFamily="66" charset="0"/>
              </a:rPr>
              <a:t>Predation</a:t>
            </a:r>
          </a:p>
        </p:txBody>
      </p:sp>
      <p:sp>
        <p:nvSpPr>
          <p:cNvPr id="19459" name="Rectangle 3"/>
          <p:cNvSpPr>
            <a:spLocks noGrp="1" noChangeArrowheads="1"/>
          </p:cNvSpPr>
          <p:nvPr>
            <p:ph type="body" idx="4294967295"/>
          </p:nvPr>
        </p:nvSpPr>
        <p:spPr>
          <a:xfrm>
            <a:off x="457200" y="2514600"/>
            <a:ext cx="8388350" cy="4191000"/>
          </a:xfrm>
        </p:spPr>
        <p:txBody>
          <a:bodyPr/>
          <a:lstStyle/>
          <a:p>
            <a:pPr lvl="1" eaLnBrk="1" hangingPunct="1"/>
            <a:r>
              <a:rPr lang="en-US" altLang="en-US" sz="2000" b="0" smtClean="0">
                <a:latin typeface="Comic Sans MS" pitchFamily="66" charset="0"/>
              </a:rPr>
              <a:t>An interaction in which one organism captures and feeds on another organism</a:t>
            </a:r>
          </a:p>
          <a:p>
            <a:pPr lvl="1" eaLnBrk="1" hangingPunct="1"/>
            <a:endParaRPr lang="en-US" altLang="en-US" sz="2000" b="0" smtClean="0">
              <a:latin typeface="Comic Sans MS" pitchFamily="66" charset="0"/>
            </a:endParaRPr>
          </a:p>
          <a:p>
            <a:pPr lvl="1" eaLnBrk="1" hangingPunct="1"/>
            <a:r>
              <a:rPr lang="en-US" altLang="en-US" sz="2000" b="0" smtClean="0">
                <a:solidFill>
                  <a:schemeClr val="hlink"/>
                </a:solidFill>
                <a:latin typeface="Comic Sans MS" pitchFamily="66" charset="0"/>
              </a:rPr>
              <a:t>Organism that does the killing-PREDATOR!!!!!!!!!!</a:t>
            </a:r>
          </a:p>
          <a:p>
            <a:pPr lvl="1" eaLnBrk="1" hangingPunct="1"/>
            <a:r>
              <a:rPr lang="en-US" altLang="en-US" sz="2000" b="0" smtClean="0">
                <a:solidFill>
                  <a:schemeClr val="hlink"/>
                </a:solidFill>
                <a:latin typeface="Comic Sans MS" pitchFamily="66" charset="0"/>
              </a:rPr>
              <a:t>Organism that is the food is the PREY</a:t>
            </a:r>
          </a:p>
          <a:p>
            <a:pPr eaLnBrk="1" hangingPunct="1"/>
            <a:endParaRPr lang="en-US" altLang="en-US" sz="2000" smtClean="0">
              <a:solidFill>
                <a:schemeClr val="hlink"/>
              </a:solidFill>
              <a:latin typeface="Comic Sans MS" pitchFamily="66" charset="0"/>
            </a:endParaRPr>
          </a:p>
        </p:txBody>
      </p:sp>
      <p:pic>
        <p:nvPicPr>
          <p:cNvPr id="46084" name="Picture 4" descr="Animal Brains Adapted To Recognize Predator's Foot Move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3700" y="0"/>
            <a:ext cx="2400300"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990600" y="4572000"/>
            <a:ext cx="7391400" cy="1920875"/>
          </a:xfrm>
          <a:prstGeom prst="rect">
            <a:avLst/>
          </a:prstGeom>
          <a:noFill/>
          <a:ln w="9525">
            <a:noFill/>
            <a:miter lim="800000"/>
            <a:headEnd/>
            <a:tailEnd/>
          </a:ln>
          <a:effectLst/>
        </p:spPr>
        <p:txBody>
          <a:bodyPr>
            <a:spAutoFit/>
          </a:bodyPr>
          <a:lstStyle/>
          <a:p>
            <a:pPr eaLnBrk="0" hangingPunct="0">
              <a:defRPr/>
            </a:pPr>
            <a:r>
              <a:rPr lang="en-US" sz="2000" b="1" dirty="0">
                <a:effectLst>
                  <a:outerShdw blurRad="38100" dist="38100" dir="2700000" algn="tl">
                    <a:srgbClr val="C0C0C0"/>
                  </a:outerShdw>
                </a:effectLst>
              </a:rPr>
              <a:t>Examples: snakes eating mice, bats eating insects, whales consuming krill.</a:t>
            </a:r>
          </a:p>
          <a:p>
            <a:pPr eaLnBrk="0" hangingPunct="0">
              <a:defRPr/>
            </a:pPr>
            <a:endParaRPr lang="en-US" sz="2000" b="1" dirty="0">
              <a:effectLst>
                <a:outerShdw blurRad="38100" dist="38100" dir="2700000" algn="tl">
                  <a:srgbClr val="C0C0C0"/>
                </a:outerShdw>
              </a:effectLst>
            </a:endParaRPr>
          </a:p>
          <a:p>
            <a:pPr eaLnBrk="0" hangingPunct="0">
              <a:defRPr/>
            </a:pPr>
            <a:r>
              <a:rPr lang="en-US" sz="2000" b="1" dirty="0">
                <a:effectLst>
                  <a:outerShdw blurRad="38100" dist="38100" dir="2700000" algn="tl">
                    <a:srgbClr val="C0C0C0"/>
                  </a:outerShdw>
                </a:effectLst>
              </a:rPr>
              <a:t>Why are adaptations (like mimicry or camouflage) useful in this type of species interactions?</a:t>
            </a:r>
          </a:p>
          <a:p>
            <a:pPr eaLnBrk="0" hangingPunct="0">
              <a:defRPr/>
            </a:pPr>
            <a:endParaRPr lang="en-US" sz="2000" b="1"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animEffect transition="in" filter="dissolve">
                                      <p:cBhvr>
                                        <p:cTn id="7" dur="500"/>
                                        <p:tgtEl>
                                          <p:spTgt spid="19459">
                                            <p:txEl>
                                              <p:pRg st="2" end="2"/>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9459">
                                            <p:txEl>
                                              <p:pRg st="3" end="3"/>
                                            </p:txEl>
                                          </p:spTgt>
                                        </p:tgtEl>
                                        <p:attrNameLst>
                                          <p:attrName>style.visibility</p:attrName>
                                        </p:attrNameLst>
                                      </p:cBhvr>
                                      <p:to>
                                        <p:strVal val="visible"/>
                                      </p:to>
                                    </p:set>
                                    <p:animEffect transition="in" filter="dissolve">
                                      <p:cBhvr>
                                        <p:cTn id="10" dur="500"/>
                                        <p:tgtEl>
                                          <p:spTgt spid="19459">
                                            <p:txEl>
                                              <p:pRg st="3" end="3"/>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9461"/>
                                        </p:tgtEl>
                                        <p:attrNameLst>
                                          <p:attrName>style.visibility</p:attrName>
                                        </p:attrNameLst>
                                      </p:cBhvr>
                                      <p:to>
                                        <p:strVal val="visible"/>
                                      </p:to>
                                    </p:set>
                                    <p:animEffect transition="in" filter="dissolve">
                                      <p:cBhvr>
                                        <p:cTn id="15"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endParaRPr lang="en-US" altLang="en-US" smtClean="0"/>
          </a:p>
        </p:txBody>
      </p:sp>
      <p:pic>
        <p:nvPicPr>
          <p:cNvPr id="47107" name="Picture 3" descr="DSC_0023-739162"/>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362200" y="609600"/>
            <a:ext cx="4505325" cy="6032500"/>
          </a:xfr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609600" y="2395538"/>
            <a:ext cx="7643813" cy="4005262"/>
          </a:xfrm>
        </p:spPr>
        <p:txBody>
          <a:bodyPr/>
          <a:lstStyle/>
          <a:p>
            <a:pPr eaLnBrk="1" hangingPunct="1"/>
            <a:r>
              <a:rPr lang="en-US" altLang="en-US" smtClean="0"/>
              <a:t>Symbiosis- when two organisms live in close association</a:t>
            </a:r>
          </a:p>
          <a:p>
            <a:pPr eaLnBrk="1" hangingPunct="1"/>
            <a:endParaRPr lang="en-US" altLang="en-US" smtClean="0"/>
          </a:p>
          <a:p>
            <a:pPr eaLnBrk="1" hangingPunct="1"/>
            <a:r>
              <a:rPr lang="en-US" altLang="en-US" smtClean="0"/>
              <a:t>3 main interactions</a:t>
            </a:r>
          </a:p>
          <a:p>
            <a:pPr lvl="1" eaLnBrk="1" hangingPunct="1"/>
            <a:r>
              <a:rPr lang="en-US" altLang="en-US" smtClean="0"/>
              <a:t>Parasitism</a:t>
            </a:r>
          </a:p>
          <a:p>
            <a:pPr lvl="1" eaLnBrk="1" hangingPunct="1"/>
            <a:r>
              <a:rPr lang="en-US" altLang="en-US" smtClean="0"/>
              <a:t>Mutualism</a:t>
            </a:r>
          </a:p>
          <a:p>
            <a:pPr lvl="1" eaLnBrk="1" hangingPunct="1"/>
            <a:r>
              <a:rPr lang="en-US" altLang="en-US" smtClean="0"/>
              <a:t>Commensalism</a:t>
            </a:r>
          </a:p>
        </p:txBody>
      </p:sp>
      <p:sp>
        <p:nvSpPr>
          <p:cNvPr id="48131" name="WordArt 3"/>
          <p:cNvSpPr>
            <a:spLocks noChangeArrowheads="1" noChangeShapeType="1" noTextEdit="1"/>
          </p:cNvSpPr>
          <p:nvPr/>
        </p:nvSpPr>
        <p:spPr bwMode="auto">
          <a:xfrm>
            <a:off x="2590800" y="1371600"/>
            <a:ext cx="6553200" cy="1077913"/>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Symbiosis</a:t>
            </a:r>
          </a:p>
        </p:txBody>
      </p:sp>
      <p:pic>
        <p:nvPicPr>
          <p:cNvPr id="48132" name="Picture 2" descr="92nestre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00400"/>
            <a:ext cx="3962400" cy="293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3" end="3"/>
                                            </p:txEl>
                                          </p:spTgt>
                                        </p:tgtEl>
                                        <p:attrNameLst>
                                          <p:attrName>style.visibility</p:attrName>
                                        </p:attrNameLst>
                                      </p:cBhvr>
                                      <p:to>
                                        <p:strVal val="visible"/>
                                      </p:to>
                                    </p:set>
                                    <p:anim calcmode="lin" valueType="num">
                                      <p:cBhvr additive="base">
                                        <p:cTn id="7"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506">
                                            <p:txEl>
                                              <p:pRg st="4" end="4"/>
                                            </p:txEl>
                                          </p:spTgt>
                                        </p:tgtEl>
                                        <p:attrNameLst>
                                          <p:attrName>style.visibility</p:attrName>
                                        </p:attrNameLst>
                                      </p:cBhvr>
                                      <p:to>
                                        <p:strVal val="visible"/>
                                      </p:to>
                                    </p:set>
                                    <p:anim calcmode="lin" valueType="num">
                                      <p:cBhvr additive="base">
                                        <p:cTn id="11"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1506">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1506">
                                            <p:txEl>
                                              <p:pRg st="5" end="5"/>
                                            </p:txEl>
                                          </p:spTgt>
                                        </p:tgtEl>
                                        <p:attrNameLst>
                                          <p:attrName>style.visibility</p:attrName>
                                        </p:attrNameLst>
                                      </p:cBhvr>
                                      <p:to>
                                        <p:strVal val="visible"/>
                                      </p:to>
                                    </p:set>
                                    <p:anim calcmode="lin" valueType="num">
                                      <p:cBhvr additive="base">
                                        <p:cTn id="15" dur="500" fill="hold"/>
                                        <p:tgtEl>
                                          <p:spTgt spid="21506">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150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1143000" y="2819400"/>
            <a:ext cx="7643813" cy="3657600"/>
          </a:xfrm>
        </p:spPr>
        <p:txBody>
          <a:bodyPr/>
          <a:lstStyle/>
          <a:p>
            <a:pPr eaLnBrk="1" hangingPunct="1">
              <a:lnSpc>
                <a:spcPct val="90000"/>
              </a:lnSpc>
            </a:pPr>
            <a:r>
              <a:rPr lang="en-US" altLang="en-US" smtClean="0">
                <a:latin typeface="Comic Sans MS" pitchFamily="66" charset="0"/>
              </a:rPr>
              <a:t>A relationship where one species (the parasite) benefits from the other species (the host) and usually harms it.</a:t>
            </a:r>
          </a:p>
          <a:p>
            <a:pPr eaLnBrk="1" hangingPunct="1">
              <a:lnSpc>
                <a:spcPct val="90000"/>
              </a:lnSpc>
            </a:pPr>
            <a:r>
              <a:rPr lang="en-US" altLang="en-US" smtClean="0">
                <a:solidFill>
                  <a:schemeClr val="tx2"/>
                </a:solidFill>
                <a:latin typeface="Comic Sans MS" pitchFamily="66" charset="0"/>
              </a:rPr>
              <a:t>Difference between a parasite and a predator:</a:t>
            </a:r>
          </a:p>
          <a:p>
            <a:pPr lvl="1" eaLnBrk="1" hangingPunct="1">
              <a:lnSpc>
                <a:spcPct val="90000"/>
              </a:lnSpc>
            </a:pPr>
            <a:r>
              <a:rPr lang="en-US" altLang="en-US" b="0" smtClean="0">
                <a:solidFill>
                  <a:schemeClr val="tx2"/>
                </a:solidFill>
                <a:latin typeface="Comic Sans MS" pitchFamily="66" charset="0"/>
              </a:rPr>
              <a:t>Parasite spends some of its life in or on host</a:t>
            </a:r>
          </a:p>
          <a:p>
            <a:pPr lvl="1" eaLnBrk="1" hangingPunct="1">
              <a:lnSpc>
                <a:spcPct val="90000"/>
              </a:lnSpc>
            </a:pPr>
            <a:r>
              <a:rPr lang="en-US" altLang="en-US" b="0" smtClean="0">
                <a:solidFill>
                  <a:schemeClr val="tx2"/>
                </a:solidFill>
                <a:latin typeface="Comic Sans MS" pitchFamily="66" charset="0"/>
              </a:rPr>
              <a:t>Parasites don’t usually kill </a:t>
            </a:r>
          </a:p>
          <a:p>
            <a:pPr lvl="1" eaLnBrk="1" hangingPunct="1">
              <a:lnSpc>
                <a:spcPct val="90000"/>
              </a:lnSpc>
              <a:buFontTx/>
              <a:buNone/>
            </a:pPr>
            <a:r>
              <a:rPr lang="en-US" altLang="en-US" b="0" smtClean="0">
                <a:solidFill>
                  <a:schemeClr val="tx2"/>
                </a:solidFill>
                <a:latin typeface="Comic Sans MS" pitchFamily="66" charset="0"/>
              </a:rPr>
              <a:t>			their host</a:t>
            </a:r>
          </a:p>
        </p:txBody>
      </p:sp>
      <p:sp>
        <p:nvSpPr>
          <p:cNvPr id="49155" name="WordArt 3"/>
          <p:cNvSpPr>
            <a:spLocks noChangeArrowheads="1" noChangeShapeType="1" noTextEdit="1"/>
          </p:cNvSpPr>
          <p:nvPr/>
        </p:nvSpPr>
        <p:spPr bwMode="auto">
          <a:xfrm>
            <a:off x="2362200" y="1295400"/>
            <a:ext cx="6553200" cy="15240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Parasitism</a:t>
            </a:r>
          </a:p>
        </p:txBody>
      </p:sp>
      <p:pic>
        <p:nvPicPr>
          <p:cNvPr id="49156" name="Picture 4" descr="The roundworm Ascaris lumbricoides is the largest of the human intestinal parasites. Sinclair Stammers/Science Photo Library, Photo Researchers, Inc."/>
          <p:cNvPicPr>
            <a:picLocks noChangeAspect="1" noChangeArrowheads="1"/>
          </p:cNvPicPr>
          <p:nvPr/>
        </p:nvPicPr>
        <p:blipFill>
          <a:blip r:embed="rId2">
            <a:extLst>
              <a:ext uri="{28A0092B-C50C-407E-A947-70E740481C1C}">
                <a14:useLocalDpi xmlns:a14="http://schemas.microsoft.com/office/drawing/2010/main" val="0"/>
              </a:ext>
            </a:extLst>
          </a:blip>
          <a:srcRect l="7317" t="22411" r="26830"/>
          <a:stretch>
            <a:fillRect/>
          </a:stretch>
        </p:blipFill>
        <p:spPr bwMode="auto">
          <a:xfrm>
            <a:off x="7086600" y="5181600"/>
            <a:ext cx="20574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Picture 5" descr="flea-1"/>
          <p:cNvPicPr>
            <a:picLocks noChangeAspect="1" noChangeArrowheads="1"/>
          </p:cNvPicPr>
          <p:nvPr/>
        </p:nvPicPr>
        <p:blipFill>
          <a:blip r:embed="rId3">
            <a:extLst>
              <a:ext uri="{28A0092B-C50C-407E-A947-70E740481C1C}">
                <a14:useLocalDpi xmlns:a14="http://schemas.microsoft.com/office/drawing/2010/main" val="0"/>
              </a:ext>
            </a:extLst>
          </a:blip>
          <a:srcRect t="5786" r="8000"/>
          <a:stretch>
            <a:fillRect/>
          </a:stretch>
        </p:blipFill>
        <p:spPr bwMode="auto">
          <a:xfrm>
            <a:off x="0" y="5473700"/>
            <a:ext cx="1676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ticks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t="5742" b="8134"/>
          <a:stretch>
            <a:fillRect/>
          </a:stretch>
        </p:blipFill>
        <p:spPr bwMode="auto">
          <a:xfrm>
            <a:off x="0" y="22860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xEl>
                                              <p:pRg st="1" end="1"/>
                                            </p:txEl>
                                          </p:spTgt>
                                        </p:tgtEl>
                                        <p:attrNameLst>
                                          <p:attrName>style.visibility</p:attrName>
                                        </p:attrNameLst>
                                      </p:cBhvr>
                                      <p:to>
                                        <p:strVal val="visible"/>
                                      </p:to>
                                    </p:set>
                                    <p:animEffect transition="in" filter="dissolve">
                                      <p:cBhvr>
                                        <p:cTn id="7" dur="500"/>
                                        <p:tgtEl>
                                          <p:spTgt spid="22530">
                                            <p:txEl>
                                              <p:pRg st="1" end="1"/>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22530">
                                            <p:txEl>
                                              <p:pRg st="2" end="2"/>
                                            </p:txEl>
                                          </p:spTgt>
                                        </p:tgtEl>
                                        <p:attrNameLst>
                                          <p:attrName>style.visibility</p:attrName>
                                        </p:attrNameLst>
                                      </p:cBhvr>
                                      <p:to>
                                        <p:strVal val="visible"/>
                                      </p:to>
                                    </p:set>
                                    <p:animEffect transition="in" filter="dissolve">
                                      <p:cBhvr>
                                        <p:cTn id="10" dur="500"/>
                                        <p:tgtEl>
                                          <p:spTgt spid="22530">
                                            <p:txEl>
                                              <p:pRg st="2" end="2"/>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22530">
                                            <p:txEl>
                                              <p:pRg st="3" end="3"/>
                                            </p:txEl>
                                          </p:spTgt>
                                        </p:tgtEl>
                                        <p:attrNameLst>
                                          <p:attrName>style.visibility</p:attrName>
                                        </p:attrNameLst>
                                      </p:cBhvr>
                                      <p:to>
                                        <p:strVal val="visible"/>
                                      </p:to>
                                    </p:set>
                                    <p:animEffect transition="in" filter="dissolve">
                                      <p:cBhvr>
                                        <p:cTn id="13" dur="500"/>
                                        <p:tgtEl>
                                          <p:spTgt spid="22530">
                                            <p:txEl>
                                              <p:pRg st="3" end="3"/>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22530">
                                            <p:txEl>
                                              <p:pRg st="4" end="4"/>
                                            </p:txEl>
                                          </p:spTgt>
                                        </p:tgtEl>
                                        <p:attrNameLst>
                                          <p:attrName>style.visibility</p:attrName>
                                        </p:attrNameLst>
                                      </p:cBhvr>
                                      <p:to>
                                        <p:strVal val="visible"/>
                                      </p:to>
                                    </p:set>
                                    <p:animEffect transition="in" filter="dissolve">
                                      <p:cBhvr>
                                        <p:cTn id="16" dur="500"/>
                                        <p:tgtEl>
                                          <p:spTgt spid="225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1176338" y="2971800"/>
            <a:ext cx="7643812" cy="3479800"/>
          </a:xfrm>
        </p:spPr>
        <p:txBody>
          <a:bodyPr/>
          <a:lstStyle/>
          <a:p>
            <a:pPr eaLnBrk="1" hangingPunct="1"/>
            <a:r>
              <a:rPr lang="en-US" altLang="en-US" smtClean="0">
                <a:latin typeface="Comic Sans MS" pitchFamily="66" charset="0"/>
              </a:rPr>
              <a:t>A close relationship between two species in which </a:t>
            </a:r>
            <a:r>
              <a:rPr lang="en-US" altLang="en-US" b="1" smtClean="0">
                <a:solidFill>
                  <a:schemeClr val="tx2"/>
                </a:solidFill>
                <a:latin typeface="Comic Sans MS" pitchFamily="66" charset="0"/>
              </a:rPr>
              <a:t>each</a:t>
            </a:r>
            <a:r>
              <a:rPr lang="en-US" altLang="en-US" smtClean="0">
                <a:latin typeface="Comic Sans MS" pitchFamily="66" charset="0"/>
              </a:rPr>
              <a:t> species provides a </a:t>
            </a:r>
            <a:r>
              <a:rPr lang="en-US" altLang="en-US" b="1" smtClean="0">
                <a:solidFill>
                  <a:schemeClr val="tx2"/>
                </a:solidFill>
                <a:latin typeface="Comic Sans MS" pitchFamily="66" charset="0"/>
              </a:rPr>
              <a:t>benefit</a:t>
            </a:r>
            <a:r>
              <a:rPr lang="en-US" altLang="en-US" smtClean="0">
                <a:latin typeface="Comic Sans MS" pitchFamily="66" charset="0"/>
              </a:rPr>
              <a:t>  to the other.</a:t>
            </a:r>
          </a:p>
          <a:p>
            <a:pPr eaLnBrk="1" hangingPunct="1"/>
            <a:endParaRPr lang="en-US" altLang="en-US" smtClean="0">
              <a:latin typeface="Comic Sans MS" pitchFamily="66" charset="0"/>
            </a:endParaRPr>
          </a:p>
          <a:p>
            <a:pPr eaLnBrk="1" hangingPunct="1"/>
            <a:r>
              <a:rPr lang="en-US" altLang="en-US" smtClean="0">
                <a:latin typeface="Comic Sans MS" pitchFamily="66" charset="0"/>
              </a:rPr>
              <a:t>Bacteria/digestive </a:t>
            </a:r>
          </a:p>
          <a:p>
            <a:pPr eaLnBrk="1" hangingPunct="1">
              <a:buFontTx/>
              <a:buNone/>
            </a:pPr>
            <a:r>
              <a:rPr lang="en-US" altLang="en-US" smtClean="0">
                <a:latin typeface="Comic Sans MS" pitchFamily="66" charset="0"/>
              </a:rPr>
              <a:t>system</a:t>
            </a:r>
          </a:p>
          <a:p>
            <a:pPr eaLnBrk="1" hangingPunct="1">
              <a:buFontTx/>
              <a:buNone/>
            </a:pPr>
            <a:endParaRPr lang="en-US" altLang="en-US" smtClean="0">
              <a:latin typeface="Comic Sans MS" pitchFamily="66" charset="0"/>
            </a:endParaRPr>
          </a:p>
        </p:txBody>
      </p:sp>
      <p:sp>
        <p:nvSpPr>
          <p:cNvPr id="50179" name="WordArt 3"/>
          <p:cNvSpPr>
            <a:spLocks noChangeArrowheads="1" noChangeShapeType="1" noTextEdit="1"/>
          </p:cNvSpPr>
          <p:nvPr/>
        </p:nvSpPr>
        <p:spPr bwMode="auto">
          <a:xfrm>
            <a:off x="2209800" y="1828800"/>
            <a:ext cx="6553200" cy="1106488"/>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Mutualism</a:t>
            </a:r>
          </a:p>
        </p:txBody>
      </p:sp>
      <p:pic>
        <p:nvPicPr>
          <p:cNvPr id="55301" name="Picture 5" descr="http://msnbcmedia4.msn.com/j/MSNBC/Components/Slideshows/_production/ss-120821-AT/ss-120821-AT-10.ss_full.jpg"/>
          <p:cNvPicPr>
            <a:picLocks noChangeAspect="1" noChangeArrowheads="1"/>
          </p:cNvPicPr>
          <p:nvPr/>
        </p:nvPicPr>
        <p:blipFill>
          <a:blip r:embed="rId2" cstate="print"/>
          <a:srcRect/>
          <a:stretch>
            <a:fillRect/>
          </a:stretch>
        </p:blipFill>
        <p:spPr bwMode="auto">
          <a:xfrm rot="20420282">
            <a:off x="4978311" y="4318228"/>
            <a:ext cx="3816347" cy="1954714"/>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idx="1"/>
          </p:nvPr>
        </p:nvSpPr>
        <p:spPr>
          <a:xfrm>
            <a:off x="914400" y="2395538"/>
            <a:ext cx="7643813" cy="4462462"/>
          </a:xfrm>
        </p:spPr>
        <p:txBody>
          <a:bodyPr/>
          <a:lstStyle/>
          <a:p>
            <a:pPr eaLnBrk="1" hangingPunct="1"/>
            <a:r>
              <a:rPr lang="en-US" altLang="en-US" smtClean="0"/>
              <a:t>A relationship in which </a:t>
            </a:r>
            <a:r>
              <a:rPr lang="en-US" altLang="en-US" smtClean="0">
                <a:solidFill>
                  <a:schemeClr val="tx2"/>
                </a:solidFill>
              </a:rPr>
              <a:t>one species benefits</a:t>
            </a:r>
            <a:r>
              <a:rPr lang="en-US" altLang="en-US" smtClean="0"/>
              <a:t> and the </a:t>
            </a:r>
            <a:r>
              <a:rPr lang="en-US" altLang="en-US" smtClean="0">
                <a:solidFill>
                  <a:schemeClr val="tx2"/>
                </a:solidFill>
              </a:rPr>
              <a:t>other species</a:t>
            </a:r>
            <a:r>
              <a:rPr lang="en-US" altLang="en-US" smtClean="0"/>
              <a:t> is </a:t>
            </a:r>
            <a:r>
              <a:rPr lang="en-US" altLang="en-US" smtClean="0">
                <a:solidFill>
                  <a:schemeClr val="tx2"/>
                </a:solidFill>
              </a:rPr>
              <a:t>neither harmed nor helped.</a:t>
            </a:r>
          </a:p>
          <a:p>
            <a:pPr eaLnBrk="1" hangingPunct="1"/>
            <a:endParaRPr lang="en-US" altLang="en-US" smtClean="0">
              <a:solidFill>
                <a:schemeClr val="tx2"/>
              </a:solidFill>
            </a:endParaRPr>
          </a:p>
          <a:p>
            <a:pPr eaLnBrk="1" hangingPunct="1"/>
            <a:r>
              <a:rPr lang="en-US" altLang="en-US" smtClean="0">
                <a:solidFill>
                  <a:schemeClr val="tx2"/>
                </a:solidFill>
              </a:rPr>
              <a:t>Remoras/sharks</a:t>
            </a:r>
          </a:p>
          <a:p>
            <a:pPr eaLnBrk="1" hangingPunct="1"/>
            <a:r>
              <a:rPr lang="en-US" altLang="en-US" smtClean="0">
                <a:solidFill>
                  <a:schemeClr val="tx2"/>
                </a:solidFill>
              </a:rPr>
              <a:t>Birds nesting in trees</a:t>
            </a:r>
          </a:p>
        </p:txBody>
      </p:sp>
      <p:sp>
        <p:nvSpPr>
          <p:cNvPr id="51203" name="WordArt 3"/>
          <p:cNvSpPr>
            <a:spLocks noChangeArrowheads="1" noChangeShapeType="1" noTextEdit="1"/>
          </p:cNvSpPr>
          <p:nvPr/>
        </p:nvSpPr>
        <p:spPr bwMode="auto">
          <a:xfrm>
            <a:off x="2362200" y="1524000"/>
            <a:ext cx="6553200" cy="965200"/>
          </a:xfrm>
          <a:prstGeom prst="rect">
            <a:avLst/>
          </a:prstGeom>
        </p:spPr>
        <p:txBody>
          <a:bodyPr wrap="none" fromWordArt="1">
            <a:prstTxWarp prst="textDeflate">
              <a:avLst>
                <a:gd name="adj" fmla="val 26227"/>
              </a:avLst>
            </a:prstTxWarp>
          </a:bodyPr>
          <a:lstStyle/>
          <a:p>
            <a:pPr algn="ctr"/>
            <a:r>
              <a:rPr lang="en-US" sz="3600" kern="10">
                <a:ln w="9525">
                  <a:solidFill>
                    <a:srgbClr val="000000"/>
                  </a:solidFill>
                  <a:round/>
                  <a:headEnd/>
                  <a:tailEnd/>
                </a:ln>
                <a:solidFill>
                  <a:srgbClr val="000000"/>
                </a:solidFill>
                <a:latin typeface="Impact"/>
              </a:rPr>
              <a:t>Commensalism</a:t>
            </a:r>
          </a:p>
        </p:txBody>
      </p:sp>
      <p:pic>
        <p:nvPicPr>
          <p:cNvPr id="51204" name="Picture 4" descr="Whale-Shark-East-Wind-01">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7333" t="22174" r="17999" b="8261"/>
          <a:stretch>
            <a:fillRect/>
          </a:stretch>
        </p:blipFill>
        <p:spPr bwMode="auto">
          <a:xfrm>
            <a:off x="5486400" y="3810000"/>
            <a:ext cx="2743200" cy="195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5" descr="nest">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5334000"/>
            <a:ext cx="184785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xEl>
                                              <p:pRg st="2" end="2"/>
                                            </p:txEl>
                                          </p:spTgt>
                                        </p:tgtEl>
                                        <p:attrNameLst>
                                          <p:attrName>style.visibility</p:attrName>
                                        </p:attrNameLst>
                                      </p:cBhvr>
                                      <p:to>
                                        <p:strVal val="visible"/>
                                      </p:to>
                                    </p:set>
                                    <p:anim calcmode="lin" valueType="num">
                                      <p:cBhvr additive="base">
                                        <p:cTn id="7" dur="5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8">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4578">
                                            <p:txEl>
                                              <p:pRg st="3" end="3"/>
                                            </p:txEl>
                                          </p:spTgt>
                                        </p:tgtEl>
                                        <p:attrNameLst>
                                          <p:attrName>style.visibility</p:attrName>
                                        </p:attrNameLst>
                                      </p:cBhvr>
                                      <p:to>
                                        <p:strVal val="visible"/>
                                      </p:to>
                                    </p:set>
                                    <p:anim calcmode="lin" valueType="num">
                                      <p:cBhvr additive="base">
                                        <p:cTn id="11" dur="500" fill="hold"/>
                                        <p:tgtEl>
                                          <p:spTgt spid="24578">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7" name="Picture 7" descr="Clearcut tropical rainforest being converted into an oil palm plantation,  Sabah, Malaysia. Photo: Swedisth U. Silviculture depart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28946">
            <a:off x="6211888" y="3476625"/>
            <a:ext cx="3195637"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6" name="Picture 6" descr="tornadoOcontoRiverview20070607_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029200"/>
            <a:ext cx="5359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7523" name="Picture 3" descr="kudz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0"/>
            <a:ext cx="2619375" cy="349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9" name="Rectangle 4"/>
          <p:cNvSpPr>
            <a:spLocks noGrp="1" noChangeArrowheads="1"/>
          </p:cNvSpPr>
          <p:nvPr>
            <p:ph type="title"/>
          </p:nvPr>
        </p:nvSpPr>
        <p:spPr/>
        <p:txBody>
          <a:bodyPr/>
          <a:lstStyle/>
          <a:p>
            <a:pPr eaLnBrk="1" hangingPunct="1"/>
            <a:r>
              <a:rPr lang="en-US" altLang="en-US" smtClean="0"/>
              <a:t>Ecological Succession</a:t>
            </a:r>
          </a:p>
        </p:txBody>
      </p:sp>
      <p:sp>
        <p:nvSpPr>
          <p:cNvPr id="107525" name="Rectangle 5"/>
          <p:cNvSpPr>
            <a:spLocks noGrp="1" noChangeArrowheads="1"/>
          </p:cNvSpPr>
          <p:nvPr>
            <p:ph type="body" idx="1"/>
          </p:nvPr>
        </p:nvSpPr>
        <p:spPr>
          <a:xfrm>
            <a:off x="0" y="2395538"/>
            <a:ext cx="7643813" cy="4462462"/>
          </a:xfrm>
        </p:spPr>
        <p:txBody>
          <a:bodyPr/>
          <a:lstStyle/>
          <a:p>
            <a:pPr eaLnBrk="1" hangingPunct="1">
              <a:lnSpc>
                <a:spcPct val="90000"/>
              </a:lnSpc>
              <a:defRPr/>
            </a:pPr>
            <a:r>
              <a:rPr lang="en-US" dirty="0" smtClean="0"/>
              <a:t>Ecosystems and communities are always changing</a:t>
            </a:r>
          </a:p>
          <a:p>
            <a:pPr lvl="1" eaLnBrk="1" hangingPunct="1">
              <a:lnSpc>
                <a:spcPct val="90000"/>
              </a:lnSpc>
              <a:defRPr/>
            </a:pPr>
            <a:r>
              <a:rPr lang="en-US" dirty="0" smtClean="0">
                <a:solidFill>
                  <a:schemeClr val="accent4">
                    <a:lumMod val="50000"/>
                  </a:schemeClr>
                </a:solidFill>
              </a:rPr>
              <a:t>Natural disturbances</a:t>
            </a:r>
          </a:p>
          <a:p>
            <a:pPr lvl="1" eaLnBrk="1" hangingPunct="1">
              <a:lnSpc>
                <a:spcPct val="90000"/>
              </a:lnSpc>
              <a:defRPr/>
            </a:pPr>
            <a:r>
              <a:rPr lang="en-US" dirty="0" smtClean="0">
                <a:solidFill>
                  <a:schemeClr val="accent4">
                    <a:lumMod val="50000"/>
                  </a:schemeClr>
                </a:solidFill>
              </a:rPr>
              <a:t>Human disturbances</a:t>
            </a:r>
          </a:p>
          <a:p>
            <a:pPr lvl="1" eaLnBrk="1" hangingPunct="1">
              <a:lnSpc>
                <a:spcPct val="90000"/>
              </a:lnSpc>
              <a:defRPr/>
            </a:pPr>
            <a:r>
              <a:rPr lang="en-US" dirty="0" smtClean="0">
                <a:solidFill>
                  <a:schemeClr val="accent4">
                    <a:lumMod val="50000"/>
                  </a:schemeClr>
                </a:solidFill>
              </a:rPr>
              <a:t>Populations change due to death, migration</a:t>
            </a:r>
          </a:p>
          <a:p>
            <a:pPr eaLnBrk="1" hangingPunct="1">
              <a:lnSpc>
                <a:spcPct val="90000"/>
              </a:lnSpc>
              <a:defRPr/>
            </a:pPr>
            <a:r>
              <a:rPr lang="en-US" b="1" dirty="0" smtClean="0"/>
              <a:t>Ecological Succession</a:t>
            </a:r>
            <a:r>
              <a:rPr lang="en-US" dirty="0" smtClean="0"/>
              <a:t>:  </a:t>
            </a:r>
          </a:p>
          <a:p>
            <a:pPr lvl="1" eaLnBrk="1" hangingPunct="1">
              <a:lnSpc>
                <a:spcPct val="90000"/>
              </a:lnSpc>
              <a:defRPr/>
            </a:pPr>
            <a:r>
              <a:rPr lang="en-US" dirty="0" smtClean="0"/>
              <a:t>Series of predictable changes in a community over time </a:t>
            </a:r>
          </a:p>
        </p:txBody>
      </p:sp>
      <p:sp>
        <p:nvSpPr>
          <p:cNvPr id="107530" name="Text Box 10"/>
          <p:cNvSpPr txBox="1">
            <a:spLocks noChangeArrowheads="1"/>
          </p:cNvSpPr>
          <p:nvPr/>
        </p:nvSpPr>
        <p:spPr bwMode="auto">
          <a:xfrm>
            <a:off x="6553200" y="28194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cs typeface="Arial" charset="0"/>
              </a:rPr>
              <a:t>Kudzu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752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752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presetSubtype="0" fill="hold" nodeType="clickEffect">
                                  <p:stCondLst>
                                    <p:cond delay="0"/>
                                  </p:stCondLst>
                                  <p:childTnLst>
                                    <p:set>
                                      <p:cBhvr>
                                        <p:cTn id="12" dur="1" fill="hold">
                                          <p:stCondLst>
                                            <p:cond delay="0"/>
                                          </p:stCondLst>
                                        </p:cTn>
                                        <p:tgtEl>
                                          <p:spTgt spid="10752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10752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752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nodeType="clickEffect">
                                  <p:stCondLst>
                                    <p:cond delay="0"/>
                                  </p:stCondLst>
                                  <p:childTnLst>
                                    <p:set>
                                      <p:cBhvr>
                                        <p:cTn id="20" dur="1" fill="hold">
                                          <p:stCondLst>
                                            <p:cond delay="0"/>
                                          </p:stCondLst>
                                        </p:cTn>
                                        <p:tgtEl>
                                          <p:spTgt spid="107527"/>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107525">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0752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753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xit" presetSubtype="0" fill="hold" nodeType="clickEffect">
                                  <p:stCondLst>
                                    <p:cond delay="0"/>
                                  </p:stCondLst>
                                  <p:childTnLst>
                                    <p:set>
                                      <p:cBhvr>
                                        <p:cTn id="32" dur="1" fill="hold">
                                          <p:stCondLst>
                                            <p:cond delay="0"/>
                                          </p:stCondLst>
                                        </p:cTn>
                                        <p:tgtEl>
                                          <p:spTgt spid="107523"/>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10753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07525">
                                            <p:txEl>
                                              <p:pRg st="4" end="4"/>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752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30" grpId="0"/>
      <p:bldP spid="107530"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body" idx="1"/>
          </p:nvPr>
        </p:nvSpPr>
        <p:spPr>
          <a:xfrm>
            <a:off x="304800" y="2514600"/>
            <a:ext cx="8382000" cy="3886200"/>
          </a:xfrm>
        </p:spPr>
        <p:txBody>
          <a:bodyPr/>
          <a:lstStyle/>
          <a:p>
            <a:pPr eaLnBrk="1" hangingPunct="1">
              <a:lnSpc>
                <a:spcPct val="90000"/>
              </a:lnSpc>
            </a:pPr>
            <a:r>
              <a:rPr lang="en-US" altLang="en-US" smtClean="0"/>
              <a:t>Excessive harvesting and hunting can lead to extinction. (pets, houseplants, wood, food, or medicine)</a:t>
            </a:r>
          </a:p>
          <a:p>
            <a:pPr eaLnBrk="1" hangingPunct="1">
              <a:lnSpc>
                <a:spcPct val="90000"/>
              </a:lnSpc>
            </a:pPr>
            <a:endParaRPr lang="en-US" altLang="en-US" smtClean="0"/>
          </a:p>
          <a:p>
            <a:pPr eaLnBrk="1" hangingPunct="1">
              <a:lnSpc>
                <a:spcPct val="90000"/>
              </a:lnSpc>
            </a:pPr>
            <a:r>
              <a:rPr lang="en-US" altLang="en-US" smtClean="0"/>
              <a:t>Laws are put into place to </a:t>
            </a:r>
          </a:p>
          <a:p>
            <a:pPr eaLnBrk="1" hangingPunct="1">
              <a:lnSpc>
                <a:spcPct val="90000"/>
              </a:lnSpc>
              <a:buFontTx/>
              <a:buNone/>
            </a:pPr>
            <a:r>
              <a:rPr lang="en-US" altLang="en-US" smtClean="0"/>
              <a:t>regulate hunting, fishing, </a:t>
            </a:r>
          </a:p>
          <a:p>
            <a:pPr eaLnBrk="1" hangingPunct="1">
              <a:lnSpc>
                <a:spcPct val="90000"/>
              </a:lnSpc>
              <a:buFontTx/>
              <a:buNone/>
            </a:pPr>
            <a:r>
              <a:rPr lang="en-US" altLang="en-US" smtClean="0"/>
              <a:t>harvesting, and trade of wildlife.</a:t>
            </a:r>
          </a:p>
          <a:p>
            <a:pPr eaLnBrk="1" hangingPunct="1">
              <a:lnSpc>
                <a:spcPct val="90000"/>
              </a:lnSpc>
            </a:pPr>
            <a:endParaRPr lang="en-US" altLang="en-US" sz="500" smtClean="0"/>
          </a:p>
          <a:p>
            <a:pPr eaLnBrk="1" hangingPunct="1">
              <a:lnSpc>
                <a:spcPct val="90000"/>
              </a:lnSpc>
            </a:pPr>
            <a:r>
              <a:rPr lang="en-US" altLang="en-US" smtClean="0"/>
              <a:t>If these laws are broken, then it is </a:t>
            </a:r>
          </a:p>
          <a:p>
            <a:pPr eaLnBrk="1" hangingPunct="1">
              <a:lnSpc>
                <a:spcPct val="90000"/>
              </a:lnSpc>
              <a:buFont typeface="Wingdings 2" pitchFamily="18" charset="2"/>
              <a:buNone/>
            </a:pPr>
            <a:r>
              <a:rPr lang="en-US" altLang="en-US" smtClean="0"/>
              <a:t>considered </a:t>
            </a:r>
            <a:r>
              <a:rPr lang="en-US" altLang="en-US" smtClean="0">
                <a:solidFill>
                  <a:srgbClr val="7030A0"/>
                </a:solidFill>
              </a:rPr>
              <a:t>poaching</a:t>
            </a:r>
            <a:r>
              <a:rPr lang="en-US" altLang="en-US" smtClean="0">
                <a:solidFill>
                  <a:srgbClr val="0099FF"/>
                </a:solidFill>
              </a:rPr>
              <a:t>.</a:t>
            </a:r>
          </a:p>
        </p:txBody>
      </p:sp>
      <p:sp>
        <p:nvSpPr>
          <p:cNvPr id="53251" name="WordArt 3"/>
          <p:cNvSpPr>
            <a:spLocks noChangeArrowheads="1" noChangeShapeType="1" noTextEdit="1"/>
          </p:cNvSpPr>
          <p:nvPr/>
        </p:nvSpPr>
        <p:spPr bwMode="auto">
          <a:xfrm>
            <a:off x="457200" y="990600"/>
            <a:ext cx="8385175" cy="1431925"/>
          </a:xfrm>
          <a:prstGeom prst="rect">
            <a:avLst/>
          </a:prstGeom>
        </p:spPr>
        <p:txBody>
          <a:bodyPr wrap="none" fromWordArt="1">
            <a:prstTxWarp prst="textPlain">
              <a:avLst>
                <a:gd name="adj" fmla="val 50000"/>
              </a:avLst>
            </a:prstTxWarp>
          </a:bodyPr>
          <a:lstStyle/>
          <a:p>
            <a:pPr algn="ctr"/>
            <a:r>
              <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Harvesting, Hunting, </a:t>
            </a:r>
          </a:p>
          <a:p>
            <a:pPr algn="ctr"/>
            <a:r>
              <a:rPr lang="en-US" sz="3600" b="1" kern="10">
                <a:ln w="12700">
                  <a:solidFill>
                    <a:srgbClr val="3333CC"/>
                  </a:solidFill>
                  <a:round/>
                  <a:headEnd/>
                  <a:tailEnd/>
                </a:ln>
                <a:solidFill>
                  <a:srgbClr val="B2B2B2">
                    <a:alpha val="50195"/>
                  </a:srgbClr>
                </a:solidFill>
                <a:effectLst>
                  <a:outerShdw dist="45791" dir="2021404" algn="ctr" rotWithShape="0">
                    <a:srgbClr val="9999FF"/>
                  </a:outerShdw>
                </a:effectLst>
                <a:latin typeface="Arial Black"/>
              </a:rPr>
              <a:t>and Poaching</a:t>
            </a:r>
          </a:p>
        </p:txBody>
      </p:sp>
      <p:pic>
        <p:nvPicPr>
          <p:cNvPr id="32772" name="Picture 2" descr="http://www.topnews.in/files/Rhino-poaching1.jpg"/>
          <p:cNvPicPr>
            <a:picLocks noChangeAspect="1" noChangeArrowheads="1"/>
          </p:cNvPicPr>
          <p:nvPr/>
        </p:nvPicPr>
        <p:blipFill>
          <a:blip r:embed="rId2" cstate="print"/>
          <a:srcRect/>
          <a:stretch>
            <a:fillRect/>
          </a:stretch>
        </p:blipFill>
        <p:spPr bwMode="auto">
          <a:xfrm rot="842981">
            <a:off x="6340127" y="3749327"/>
            <a:ext cx="3009900" cy="3009900"/>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Effect transition="in" filter="blinds(horizontal)">
                                      <p:cBhvr>
                                        <p:cTn id="7" dur="500"/>
                                        <p:tgtEl>
                                          <p:spTgt spid="2457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78">
                                            <p:txEl>
                                              <p:pRg st="2" end="2"/>
                                            </p:txEl>
                                          </p:spTgt>
                                        </p:tgtEl>
                                        <p:attrNameLst>
                                          <p:attrName>style.visibility</p:attrName>
                                        </p:attrNameLst>
                                      </p:cBhvr>
                                      <p:to>
                                        <p:strVal val="visible"/>
                                      </p:to>
                                    </p:set>
                                    <p:animEffect transition="in" filter="blinds(horizontal)">
                                      <p:cBhvr>
                                        <p:cTn id="12" dur="500"/>
                                        <p:tgtEl>
                                          <p:spTgt spid="2457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78">
                                            <p:txEl>
                                              <p:pRg st="3" end="3"/>
                                            </p:txEl>
                                          </p:spTgt>
                                        </p:tgtEl>
                                        <p:attrNameLst>
                                          <p:attrName>style.visibility</p:attrName>
                                        </p:attrNameLst>
                                      </p:cBhvr>
                                      <p:to>
                                        <p:strVal val="visible"/>
                                      </p:to>
                                    </p:set>
                                    <p:animEffect transition="in" filter="blinds(horizontal)">
                                      <p:cBhvr>
                                        <p:cTn id="17" dur="500"/>
                                        <p:tgtEl>
                                          <p:spTgt spid="2457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78">
                                            <p:txEl>
                                              <p:pRg st="4" end="4"/>
                                            </p:txEl>
                                          </p:spTgt>
                                        </p:tgtEl>
                                        <p:attrNameLst>
                                          <p:attrName>style.visibility</p:attrName>
                                        </p:attrNameLst>
                                      </p:cBhvr>
                                      <p:to>
                                        <p:strVal val="visible"/>
                                      </p:to>
                                    </p:set>
                                    <p:animEffect transition="in" filter="blinds(horizontal)">
                                      <p:cBhvr>
                                        <p:cTn id="22" dur="500"/>
                                        <p:tgtEl>
                                          <p:spTgt spid="24578">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78">
                                            <p:txEl>
                                              <p:pRg st="6" end="6"/>
                                            </p:txEl>
                                          </p:spTgt>
                                        </p:tgtEl>
                                        <p:attrNameLst>
                                          <p:attrName>style.visibility</p:attrName>
                                        </p:attrNameLst>
                                      </p:cBhvr>
                                      <p:to>
                                        <p:strVal val="visible"/>
                                      </p:to>
                                    </p:set>
                                    <p:animEffect transition="in" filter="blinds(horizontal)">
                                      <p:cBhvr>
                                        <p:cTn id="27" dur="500"/>
                                        <p:tgtEl>
                                          <p:spTgt spid="24578">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4578">
                                            <p:txEl>
                                              <p:pRg st="7" end="7"/>
                                            </p:txEl>
                                          </p:spTgt>
                                        </p:tgtEl>
                                        <p:attrNameLst>
                                          <p:attrName>style.visibility</p:attrName>
                                        </p:attrNameLst>
                                      </p:cBhvr>
                                      <p:to>
                                        <p:strVal val="visible"/>
                                      </p:to>
                                    </p:set>
                                    <p:animEffect transition="in" filter="blinds(horizontal)">
                                      <p:cBhvr>
                                        <p:cTn id="32" dur="500"/>
                                        <p:tgtEl>
                                          <p:spTgt spid="2457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962400" y="1484313"/>
            <a:ext cx="5146675" cy="508000"/>
          </a:xfrm>
        </p:spPr>
        <p:txBody>
          <a:bodyPr/>
          <a:lstStyle/>
          <a:p>
            <a:pPr eaLnBrk="1" hangingPunct="1"/>
            <a:r>
              <a:rPr lang="en-US" altLang="en-US" sz="4400" smtClean="0">
                <a:latin typeface="Comic Sans MS" pitchFamily="66" charset="0"/>
              </a:rPr>
              <a:t>Population</a:t>
            </a:r>
          </a:p>
        </p:txBody>
      </p:sp>
      <p:sp>
        <p:nvSpPr>
          <p:cNvPr id="8195" name="Rectangle 3"/>
          <p:cNvSpPr>
            <a:spLocks noGrp="1" noChangeArrowheads="1"/>
          </p:cNvSpPr>
          <p:nvPr>
            <p:ph type="body" idx="1"/>
          </p:nvPr>
        </p:nvSpPr>
        <p:spPr>
          <a:xfrm>
            <a:off x="3962400" y="2057400"/>
            <a:ext cx="5181600" cy="2286000"/>
          </a:xfrm>
        </p:spPr>
        <p:txBody>
          <a:bodyPr/>
          <a:lstStyle/>
          <a:p>
            <a:pPr>
              <a:spcBef>
                <a:spcPct val="50000"/>
              </a:spcBef>
              <a:buFontTx/>
              <a:buNone/>
            </a:pPr>
            <a:r>
              <a:rPr lang="en-US" altLang="en-US" smtClean="0">
                <a:latin typeface="Comic Sans MS" pitchFamily="66" charset="0"/>
              </a:rPr>
              <a:t>Members of one species that interbreed and live in the same place at the same time.</a:t>
            </a:r>
          </a:p>
          <a:p>
            <a:pPr eaLnBrk="1" hangingPunct="1"/>
            <a:endParaRPr lang="en-US" altLang="en-US" smtClean="0">
              <a:solidFill>
                <a:srgbClr val="090703"/>
              </a:solidFill>
            </a:endParaRPr>
          </a:p>
        </p:txBody>
      </p:sp>
      <p:pic>
        <p:nvPicPr>
          <p:cNvPr id="10251" name="Picture 11" descr="http://stemjobs.com/wp-content/uploads/2014/10/wolves.jpg"/>
          <p:cNvPicPr>
            <a:picLocks noChangeAspect="1" noChangeArrowheads="1"/>
          </p:cNvPicPr>
          <p:nvPr/>
        </p:nvPicPr>
        <p:blipFill>
          <a:blip r:embed="rId2" cstate="print"/>
          <a:srcRect/>
          <a:stretch>
            <a:fillRect/>
          </a:stretch>
        </p:blipFill>
        <p:spPr bwMode="auto">
          <a:xfrm rot="1084247">
            <a:off x="5362898" y="3962321"/>
            <a:ext cx="4114800" cy="2314575"/>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53" name="Picture 13" descr="http://www.banffcariboulodge.com/files/4213/0832/7523/slideshow-caribou.jpg"/>
          <p:cNvPicPr>
            <a:picLocks noChangeAspect="1" noChangeArrowheads="1"/>
          </p:cNvPicPr>
          <p:nvPr/>
        </p:nvPicPr>
        <p:blipFill>
          <a:blip r:embed="rId3" cstate="print"/>
          <a:srcRect/>
          <a:stretch>
            <a:fillRect/>
          </a:stretch>
        </p:blipFill>
        <p:spPr bwMode="auto">
          <a:xfrm>
            <a:off x="2133600" y="4114800"/>
            <a:ext cx="4111380" cy="2743200"/>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55" name="Picture 15" descr="http://www.earthtimes.org/newsimage/born-roar-lions-big-cry-babies-study_22011.jpg"/>
          <p:cNvPicPr>
            <a:picLocks noChangeAspect="1" noChangeArrowheads="1"/>
          </p:cNvPicPr>
          <p:nvPr/>
        </p:nvPicPr>
        <p:blipFill>
          <a:blip r:embed="rId4" cstate="print"/>
          <a:srcRect/>
          <a:stretch>
            <a:fillRect/>
          </a:stretch>
        </p:blipFill>
        <p:spPr bwMode="auto">
          <a:xfrm rot="20922034">
            <a:off x="-98818" y="3005882"/>
            <a:ext cx="3703343" cy="2468896"/>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57" name="Picture 17" descr="http://wildaid.org/sites/default/files/photos/elephants_Peter%20Knights.JPG"/>
          <p:cNvPicPr>
            <a:picLocks noChangeAspect="1" noChangeArrowheads="1"/>
          </p:cNvPicPr>
          <p:nvPr/>
        </p:nvPicPr>
        <p:blipFill>
          <a:blip r:embed="rId5" cstate="print"/>
          <a:srcRect/>
          <a:stretch>
            <a:fillRect/>
          </a:stretch>
        </p:blipFill>
        <p:spPr bwMode="auto">
          <a:xfrm>
            <a:off x="0" y="381000"/>
            <a:ext cx="3929378" cy="2666999"/>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rrowheads="1"/>
          </p:cNvSpPr>
          <p:nvPr>
            <p:ph type="body" idx="1"/>
          </p:nvPr>
        </p:nvSpPr>
        <p:spPr>
          <a:xfrm>
            <a:off x="457200" y="1524000"/>
            <a:ext cx="6324600" cy="4572000"/>
          </a:xfrm>
        </p:spPr>
        <p:txBody>
          <a:bodyPr/>
          <a:lstStyle/>
          <a:p>
            <a:pPr eaLnBrk="1" hangingPunct="1"/>
            <a:r>
              <a:rPr lang="en-US" altLang="en-US" smtClean="0"/>
              <a:t>An exotic species is a species that is not native to a particular region.</a:t>
            </a:r>
          </a:p>
          <a:p>
            <a:pPr eaLnBrk="1" hangingPunct="1"/>
            <a:endParaRPr lang="en-US" altLang="en-US" smtClean="0"/>
          </a:p>
          <a:p>
            <a:pPr eaLnBrk="1" hangingPunct="1"/>
            <a:r>
              <a:rPr lang="en-US" altLang="en-US" smtClean="0"/>
              <a:t>Exotic species can threaten native species that have no natural defenses against them.</a:t>
            </a:r>
          </a:p>
        </p:txBody>
      </p:sp>
      <p:sp>
        <p:nvSpPr>
          <p:cNvPr id="54275" name="WordArt 3"/>
          <p:cNvSpPr>
            <a:spLocks noChangeArrowheads="1" noChangeShapeType="1" noTextEdit="1"/>
          </p:cNvSpPr>
          <p:nvPr/>
        </p:nvSpPr>
        <p:spPr bwMode="auto">
          <a:xfrm>
            <a:off x="457200" y="244475"/>
            <a:ext cx="8385175" cy="1431925"/>
          </a:xfrm>
          <a:prstGeom prst="rect">
            <a:avLst/>
          </a:prstGeom>
        </p:spPr>
        <p:txBody>
          <a:bodyPr wrap="none" fromWordArt="1">
            <a:prstTxWarp prst="textPlain">
              <a:avLst>
                <a:gd name="adj" fmla="val 50000"/>
              </a:avLst>
            </a:prstTxWarp>
          </a:bodyPr>
          <a:lstStyle/>
          <a:p>
            <a:pPr algn="ctr"/>
            <a:r>
              <a:rPr lang="en-US" sz="3600" b="1" kern="10">
                <a:ln w="19050">
                  <a:solidFill>
                    <a:srgbClr val="99CCFF"/>
                  </a:solidFill>
                  <a:round/>
                  <a:headEnd/>
                  <a:tailEnd/>
                </a:ln>
                <a:solidFill>
                  <a:srgbClr val="0066CC"/>
                </a:solidFill>
                <a:effectLst>
                  <a:outerShdw dist="35921" dir="2700000" algn="ctr" rotWithShape="0">
                    <a:srgbClr val="990000"/>
                  </a:outerShdw>
                </a:effectLst>
                <a:latin typeface="Impact"/>
              </a:rPr>
              <a:t>Invasive Exotic Species</a:t>
            </a:r>
          </a:p>
        </p:txBody>
      </p:sp>
      <p:pic>
        <p:nvPicPr>
          <p:cNvPr id="54276" name="Picture 2" descr="http://voiceofniagara.files.wordpress.com/2010/07/usgs-asian-carp-photo.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495800"/>
            <a:ext cx="4144963"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7" name="Picture 2" descr="http://pested.ifas.ufl.edu/newsletters/2009-10/fireant.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3505200"/>
            <a:ext cx="638175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4" descr="http://www.lcr-anstf.org/Images_global/zebra%20mussel1.jpg"/>
          <p:cNvPicPr>
            <a:picLocks noChangeAspect="1" noChangeArrowheads="1"/>
          </p:cNvPicPr>
          <p:nvPr/>
        </p:nvPicPr>
        <p:blipFill>
          <a:blip r:embed="rId5" cstate="print"/>
          <a:srcRect/>
          <a:stretch>
            <a:fillRect/>
          </a:stretch>
        </p:blipFill>
        <p:spPr bwMode="auto">
          <a:xfrm rot="658501">
            <a:off x="6546486" y="2046809"/>
            <a:ext cx="2455862" cy="1724025"/>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3554">
                                            <p:txEl>
                                              <p:pRg st="2" end="2"/>
                                            </p:txEl>
                                          </p:spTgt>
                                        </p:tgtEl>
                                        <p:attrNameLst>
                                          <p:attrName>style.visibility</p:attrName>
                                        </p:attrNameLst>
                                      </p:cBhvr>
                                      <p:to>
                                        <p:strVal val="visible"/>
                                      </p:to>
                                    </p:set>
                                    <p:animEffect transition="in" filter="diamond(in)">
                                      <p:cBhvr>
                                        <p:cTn id="7" dur="2000"/>
                                        <p:tgtEl>
                                          <p:spTgt spid="235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rrowheads="1"/>
          </p:cNvSpPr>
          <p:nvPr>
            <p:ph type="body" idx="1"/>
          </p:nvPr>
        </p:nvSpPr>
        <p:spPr>
          <a:xfrm>
            <a:off x="457200" y="2057400"/>
            <a:ext cx="8229600" cy="4038600"/>
          </a:xfrm>
        </p:spPr>
        <p:txBody>
          <a:bodyPr/>
          <a:lstStyle/>
          <a:p>
            <a:pPr eaLnBrk="1" hangingPunct="1"/>
            <a:r>
              <a:rPr lang="en-US" altLang="en-US" b="1" smtClean="0"/>
              <a:t>Pesticides, cleaning agents, drugs, and other chemicals are making their way into food webs around the globe.</a:t>
            </a:r>
          </a:p>
          <a:p>
            <a:pPr eaLnBrk="1" hangingPunct="1"/>
            <a:endParaRPr lang="en-US" altLang="en-US" b="1" smtClean="0"/>
          </a:p>
          <a:p>
            <a:pPr eaLnBrk="1" hangingPunct="1"/>
            <a:r>
              <a:rPr lang="en-US" altLang="en-US" b="1" smtClean="0"/>
              <a:t>Ex. DDT/bald eagle</a:t>
            </a:r>
          </a:p>
        </p:txBody>
      </p:sp>
      <p:sp>
        <p:nvSpPr>
          <p:cNvPr id="55299" name="WordArt 3"/>
          <p:cNvSpPr>
            <a:spLocks noChangeArrowheads="1" noChangeShapeType="1" noTextEdit="1"/>
          </p:cNvSpPr>
          <p:nvPr/>
        </p:nvSpPr>
        <p:spPr bwMode="auto">
          <a:xfrm>
            <a:off x="457200" y="244475"/>
            <a:ext cx="8385175" cy="1431925"/>
          </a:xfrm>
          <a:prstGeom prst="rect">
            <a:avLst/>
          </a:prstGeom>
        </p:spPr>
        <p:txBody>
          <a:bodyPr wrap="none" fromWordArt="1">
            <a:prstTxWarp prst="textPlain">
              <a:avLst>
                <a:gd name="adj" fmla="val 50000"/>
              </a:avLst>
            </a:prstTxWarp>
          </a:bodyPr>
          <a:lstStyle/>
          <a:p>
            <a:pPr algn="ctr"/>
            <a:r>
              <a:rPr lang="en-US" sz="3600" b="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Pollution</a:t>
            </a:r>
          </a:p>
        </p:txBody>
      </p:sp>
      <p:pic>
        <p:nvPicPr>
          <p:cNvPr id="33796" name="Picture 4" descr="bald-eagle-head">
            <a:hlinkClick r:id="rId2"/>
          </p:cNvPr>
          <p:cNvPicPr>
            <a:picLocks noChangeAspect="1" noChangeArrowheads="1"/>
          </p:cNvPicPr>
          <p:nvPr/>
        </p:nvPicPr>
        <p:blipFill>
          <a:blip r:embed="rId3" cstate="print"/>
          <a:srcRect/>
          <a:stretch>
            <a:fillRect/>
          </a:stretch>
        </p:blipFill>
        <p:spPr bwMode="auto">
          <a:xfrm rot="658316">
            <a:off x="4206624" y="3845463"/>
            <a:ext cx="2971800" cy="20510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7" name="Picture 5" descr="bald-eagle-landing_837">
            <a:hlinkClick r:id="rId4"/>
          </p:cNvPr>
          <p:cNvPicPr>
            <a:picLocks noChangeAspect="1" noChangeArrowheads="1"/>
          </p:cNvPicPr>
          <p:nvPr/>
        </p:nvPicPr>
        <p:blipFill>
          <a:blip r:embed="rId5" cstate="print"/>
          <a:srcRect/>
          <a:stretch>
            <a:fillRect/>
          </a:stretch>
        </p:blipFill>
        <p:spPr bwMode="auto">
          <a:xfrm rot="21102541">
            <a:off x="1122325" y="4601064"/>
            <a:ext cx="3048000" cy="2047875"/>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3798" name="Picture 6" descr="Above left: With equipment provided by Unicef, a 1960 DDT team prepared to go house to house in Masuleh, Iran. Center: DDT was an insecticide of choice in the United States. Then, in 1962, came Rachel Carson's &quot;Silent Spring.&quot; Right: A female mosquito, needing blood to nourish her eggs, sucks away with her probiscus."/>
          <p:cNvPicPr>
            <a:picLocks noChangeAspect="1" noChangeArrowheads="1"/>
          </p:cNvPicPr>
          <p:nvPr/>
        </p:nvPicPr>
        <p:blipFill>
          <a:blip r:embed="rId6" cstate="print"/>
          <a:srcRect l="30789" r="37650"/>
          <a:stretch>
            <a:fillRect/>
          </a:stretch>
        </p:blipFill>
        <p:spPr bwMode="auto">
          <a:xfrm rot="1371111">
            <a:off x="6939805" y="4159284"/>
            <a:ext cx="1968500" cy="2781300"/>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2">
                                            <p:txEl>
                                              <p:pRg st="0" end="0"/>
                                            </p:txEl>
                                          </p:spTgt>
                                        </p:tgtEl>
                                        <p:attrNameLst>
                                          <p:attrName>style.visibility</p:attrName>
                                        </p:attrNameLst>
                                      </p:cBhvr>
                                      <p:to>
                                        <p:strVal val="visible"/>
                                      </p:to>
                                    </p:set>
                                    <p:animEffect transition="in" filter="blinds(horizontal)">
                                      <p:cBhvr>
                                        <p:cTn id="7" dur="500"/>
                                        <p:tgtEl>
                                          <p:spTgt spid="2560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5602">
                                            <p:txEl>
                                              <p:pRg st="2" end="2"/>
                                            </p:txEl>
                                          </p:spTgt>
                                        </p:tgtEl>
                                        <p:attrNameLst>
                                          <p:attrName>style.visibility</p:attrName>
                                        </p:attrNameLst>
                                      </p:cBhvr>
                                      <p:to>
                                        <p:strVal val="visible"/>
                                      </p:to>
                                    </p:set>
                                    <p:animEffect transition="in" filter="blinds(horizontal)">
                                      <p:cBhvr>
                                        <p:cTn id="12" dur="500"/>
                                        <p:tgtEl>
                                          <p:spTgt spid="2560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6" descr="http://www.antarcticconnection.com/images/science/climat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02687">
            <a:off x="-120650" y="4646613"/>
            <a:ext cx="2020888"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1143000" y="2133600"/>
            <a:ext cx="8196263" cy="4462463"/>
          </a:xfrm>
        </p:spPr>
        <p:txBody>
          <a:bodyPr/>
          <a:lstStyle/>
          <a:p>
            <a:r>
              <a:rPr lang="en-US" altLang="en-US" smtClean="0"/>
              <a:t>Organisms are well-adapted to their environments and have specific tolerance ranges to temperatures and abiotic conditions.</a:t>
            </a:r>
          </a:p>
          <a:p>
            <a:r>
              <a:rPr lang="en-US" altLang="en-US" smtClean="0"/>
              <a:t>If an organism’s environment becomes unsuitable, then they may be forced to find another habitat or risk dying.</a:t>
            </a:r>
          </a:p>
        </p:txBody>
      </p:sp>
      <p:pic>
        <p:nvPicPr>
          <p:cNvPr id="56324" name="Picture 4" descr="http://unbiasedwriter.com/wp-content/uploads/2010/05/climate-chan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800600"/>
            <a:ext cx="4205288" cy="189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5" name="Picture 2" descr="http://globalsolutions.org/files/public/images/CC-icebur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13794">
            <a:off x="6283325" y="4833938"/>
            <a:ext cx="3014663" cy="199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2"/>
          <p:cNvSpPr txBox="1">
            <a:spLocks noChangeArrowheads="1"/>
          </p:cNvSpPr>
          <p:nvPr/>
        </p:nvSpPr>
        <p:spPr bwMode="auto">
          <a:xfrm>
            <a:off x="5486400" y="152400"/>
            <a:ext cx="3429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6000" b="1">
                <a:solidFill>
                  <a:schemeClr val="bg2"/>
                </a:solidFill>
                <a:latin typeface="Comic Sans MS" pitchFamily="66" charset="0"/>
              </a:rPr>
              <a:t>Climate Changes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2000"/>
                                        <p:tgtEl>
                                          <p:spTgt spid="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endParaRPr lang="en-US" altLang="en-US" smtClean="0"/>
          </a:p>
        </p:txBody>
      </p:sp>
      <p:sp>
        <p:nvSpPr>
          <p:cNvPr id="57347" name="Rectangle 3"/>
          <p:cNvSpPr>
            <a:spLocks noGrp="1" noChangeArrowheads="1"/>
          </p:cNvSpPr>
          <p:nvPr>
            <p:ph type="body" idx="1"/>
          </p:nvPr>
        </p:nvSpPr>
        <p:spPr/>
        <p:txBody>
          <a:bodyPr/>
          <a:lstStyle/>
          <a:p>
            <a:pPr eaLnBrk="1" hangingPunct="1"/>
            <a:endParaRPr lang="en-US" altLang="en-US" smtClean="0"/>
          </a:p>
        </p:txBody>
      </p:sp>
      <p:pic>
        <p:nvPicPr>
          <p:cNvPr id="57348" name="Picture 6" descr="mountain_gori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Picture 8" descr="tig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0"/>
            <a:ext cx="4495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WordArt 9"/>
          <p:cNvSpPr>
            <a:spLocks noChangeArrowheads="1" noChangeShapeType="1" noTextEdit="1"/>
          </p:cNvSpPr>
          <p:nvPr/>
        </p:nvSpPr>
        <p:spPr bwMode="auto">
          <a:xfrm>
            <a:off x="533400" y="457200"/>
            <a:ext cx="8229600" cy="1828800"/>
          </a:xfrm>
          <a:prstGeom prst="rect">
            <a:avLst/>
          </a:prstGeom>
        </p:spPr>
        <p:txBody>
          <a:bodyPr spcFirstLastPara="1" wrap="none" fromWordArt="1">
            <a:prstTxWarp prst="textArchUp">
              <a:avLst>
                <a:gd name="adj" fmla="val 10800004"/>
              </a:avLst>
            </a:prstTxWarp>
          </a:bodyPr>
          <a:lstStyle/>
          <a:p>
            <a:pPr algn="ctr"/>
            <a:r>
              <a:rPr lang="en-US" sz="3600" kern="10">
                <a:ln w="9525">
                  <a:solidFill>
                    <a:srgbClr val="000000"/>
                  </a:solidFill>
                  <a:round/>
                  <a:headEnd/>
                  <a:tailEnd/>
                </a:ln>
                <a:solidFill>
                  <a:schemeClr val="bg1"/>
                </a:solidFill>
                <a:latin typeface="Arial Black"/>
              </a:rPr>
              <a:t>Why save them?</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914400" y="2362200"/>
            <a:ext cx="7643813" cy="3090863"/>
          </a:xfrm>
        </p:spPr>
        <p:txBody>
          <a:bodyPr/>
          <a:lstStyle/>
          <a:p>
            <a:pPr eaLnBrk="1" hangingPunct="1"/>
            <a:r>
              <a:rPr lang="en-US" altLang="en-US" smtClean="0">
                <a:latin typeface="Comic Sans MS" pitchFamily="66" charset="0"/>
              </a:rPr>
              <a:t>Compete for:</a:t>
            </a:r>
          </a:p>
          <a:p>
            <a:pPr lvl="1" eaLnBrk="1" hangingPunct="1"/>
            <a:r>
              <a:rPr lang="en-US" altLang="en-US" smtClean="0">
                <a:latin typeface="Comic Sans MS" pitchFamily="66" charset="0"/>
              </a:rPr>
              <a:t>Food</a:t>
            </a:r>
          </a:p>
          <a:p>
            <a:pPr lvl="1" eaLnBrk="1" hangingPunct="1"/>
            <a:r>
              <a:rPr lang="en-US" altLang="en-US" smtClean="0">
                <a:latin typeface="Comic Sans MS" pitchFamily="66" charset="0"/>
              </a:rPr>
              <a:t>Water</a:t>
            </a:r>
          </a:p>
          <a:p>
            <a:pPr lvl="1" eaLnBrk="1" hangingPunct="1"/>
            <a:r>
              <a:rPr lang="en-US" altLang="en-US" smtClean="0">
                <a:latin typeface="Comic Sans MS" pitchFamily="66" charset="0"/>
              </a:rPr>
              <a:t>Shelter</a:t>
            </a:r>
          </a:p>
          <a:p>
            <a:pPr lvl="1" eaLnBrk="1" hangingPunct="1"/>
            <a:r>
              <a:rPr lang="en-US" altLang="en-US" smtClean="0">
                <a:latin typeface="Comic Sans MS" pitchFamily="66" charset="0"/>
              </a:rPr>
              <a:t>Mates</a:t>
            </a:r>
          </a:p>
        </p:txBody>
      </p:sp>
      <p:sp>
        <p:nvSpPr>
          <p:cNvPr id="9219" name="Rectangle 4"/>
          <p:cNvSpPr>
            <a:spLocks noChangeArrowheads="1"/>
          </p:cNvSpPr>
          <p:nvPr/>
        </p:nvSpPr>
        <p:spPr bwMode="auto">
          <a:xfrm>
            <a:off x="457200" y="1600200"/>
            <a:ext cx="6248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har char="•"/>
              <a:defRPr sz="2800">
                <a:solidFill>
                  <a:schemeClr val="tx1"/>
                </a:solidFill>
                <a:latin typeface="Arial" charset="0"/>
              </a:defRPr>
            </a:lvl1pPr>
            <a:lvl2pPr marL="742950" indent="-285750" eaLnBrk="0" hangingPunct="0">
              <a:spcBef>
                <a:spcPct val="20000"/>
              </a:spcBef>
              <a:buChar char="–"/>
              <a:defRPr sz="2400" b="1">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4400">
                <a:solidFill>
                  <a:schemeClr val="bg2"/>
                </a:solidFill>
                <a:latin typeface="Comic Sans MS" pitchFamily="66" charset="0"/>
              </a:rPr>
              <a:t>Population</a:t>
            </a:r>
          </a:p>
        </p:txBody>
      </p:sp>
      <p:pic>
        <p:nvPicPr>
          <p:cNvPr id="11274" name="Picture 10" descr="http://diet.yukozimo.com/media/t/6502-1.jpg"/>
          <p:cNvPicPr>
            <a:picLocks noChangeAspect="1" noChangeArrowheads="1"/>
          </p:cNvPicPr>
          <p:nvPr/>
        </p:nvPicPr>
        <p:blipFill>
          <a:blip r:embed="rId2" cstate="print"/>
          <a:srcRect/>
          <a:stretch>
            <a:fillRect/>
          </a:stretch>
        </p:blipFill>
        <p:spPr bwMode="auto">
          <a:xfrm rot="745757">
            <a:off x="3758428" y="217862"/>
            <a:ext cx="4457700" cy="2838450"/>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6" name="Picture 12" descr="http://upload.wikimedia.org/wikipedia/commons/b/be/Hippo_memphis.jpg"/>
          <p:cNvPicPr>
            <a:picLocks noChangeAspect="1" noChangeArrowheads="1"/>
          </p:cNvPicPr>
          <p:nvPr/>
        </p:nvPicPr>
        <p:blipFill>
          <a:blip r:embed="rId3" cstate="print"/>
          <a:srcRect/>
          <a:stretch>
            <a:fillRect/>
          </a:stretch>
        </p:blipFill>
        <p:spPr bwMode="auto">
          <a:xfrm rot="571527">
            <a:off x="5887868" y="4190525"/>
            <a:ext cx="3581400" cy="2387600"/>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78" name="Picture 14" descr="http://lucas2012infos.files.wordpress.com/2013/02/bird-nest-removal-large.jpg"/>
          <p:cNvPicPr>
            <a:picLocks noChangeAspect="1" noChangeArrowheads="1"/>
          </p:cNvPicPr>
          <p:nvPr/>
        </p:nvPicPr>
        <p:blipFill>
          <a:blip r:embed="rId4" cstate="print"/>
          <a:srcRect/>
          <a:stretch>
            <a:fillRect/>
          </a:stretch>
        </p:blipFill>
        <p:spPr bwMode="auto">
          <a:xfrm>
            <a:off x="3429000" y="2971800"/>
            <a:ext cx="3581400" cy="2238375"/>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280" name="Picture 16" descr="http://channel.nationalgeographic.com/exposure/content/photo/photo/42821_penguin-family_ov6heons5l34jtainiivhu6ox7ncurxrbvj6lwuht2ya6mzmafma_610x406.jpg"/>
          <p:cNvPicPr>
            <a:picLocks noChangeAspect="1" noChangeArrowheads="1"/>
          </p:cNvPicPr>
          <p:nvPr/>
        </p:nvPicPr>
        <p:blipFill>
          <a:blip r:embed="rId5" cstate="print"/>
          <a:srcRect/>
          <a:stretch>
            <a:fillRect/>
          </a:stretch>
        </p:blipFill>
        <p:spPr bwMode="auto">
          <a:xfrm>
            <a:off x="629307" y="4648200"/>
            <a:ext cx="3873500" cy="2209800"/>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5" name="Picture 7" descr="http://i4.mirror.co.uk/incoming/article3898681.ece/alternates/s1227b/Animal-pictures-of-the-week.jpg"/>
          <p:cNvPicPr>
            <a:picLocks noChangeAspect="1" noChangeArrowheads="1"/>
          </p:cNvPicPr>
          <p:nvPr/>
        </p:nvPicPr>
        <p:blipFill>
          <a:blip r:embed="rId2" cstate="print"/>
          <a:srcRect/>
          <a:stretch>
            <a:fillRect/>
          </a:stretch>
        </p:blipFill>
        <p:spPr bwMode="auto">
          <a:xfrm>
            <a:off x="3124200" y="2362200"/>
            <a:ext cx="5791200" cy="3960983"/>
          </a:xfrm>
          <a:prstGeom prst="rect">
            <a:avLst/>
          </a:prstGeom>
          <a:solidFill>
            <a:srgbClr val="FFFFFF">
              <a:shade val="85000"/>
            </a:srgbClr>
          </a:solidFill>
          <a:ln w="88900" cap="sq">
            <a:solidFill>
              <a:schemeClr val="accent4">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243" name="Rectangle 2"/>
          <p:cNvSpPr>
            <a:spLocks noGrp="1" noChangeArrowheads="1"/>
          </p:cNvSpPr>
          <p:nvPr>
            <p:ph type="title"/>
          </p:nvPr>
        </p:nvSpPr>
        <p:spPr>
          <a:xfrm>
            <a:off x="2590800" y="1752600"/>
            <a:ext cx="6553200" cy="508000"/>
          </a:xfrm>
        </p:spPr>
        <p:txBody>
          <a:bodyPr/>
          <a:lstStyle/>
          <a:p>
            <a:pPr eaLnBrk="1" hangingPunct="1"/>
            <a:r>
              <a:rPr lang="en-US" altLang="en-US" sz="4400" b="1" smtClean="0">
                <a:latin typeface="Comic Sans MS" pitchFamily="66" charset="0"/>
              </a:rPr>
              <a:t>Community</a:t>
            </a:r>
          </a:p>
        </p:txBody>
      </p:sp>
      <p:sp>
        <p:nvSpPr>
          <p:cNvPr id="12291" name="Rectangle 3"/>
          <p:cNvSpPr>
            <a:spLocks noGrp="1" noChangeArrowheads="1"/>
          </p:cNvSpPr>
          <p:nvPr>
            <p:ph type="body" idx="1"/>
          </p:nvPr>
        </p:nvSpPr>
        <p:spPr>
          <a:xfrm>
            <a:off x="304800" y="2362200"/>
            <a:ext cx="3200400" cy="2057400"/>
          </a:xfrm>
        </p:spPr>
        <p:txBody>
          <a:bodyPr/>
          <a:lstStyle/>
          <a:p>
            <a:pPr eaLnBrk="1" hangingPunct="1">
              <a:defRPr/>
            </a:pPr>
            <a:r>
              <a:rPr lang="en-US" dirty="0" smtClean="0">
                <a:solidFill>
                  <a:schemeClr val="accent4">
                    <a:lumMod val="50000"/>
                  </a:schemeClr>
                </a:solidFill>
                <a:latin typeface="Comic Sans MS" pitchFamily="66" charset="0"/>
              </a:rPr>
              <a:t>Different </a:t>
            </a:r>
            <a:r>
              <a:rPr lang="en-US" b="1" dirty="0" smtClean="0">
                <a:solidFill>
                  <a:schemeClr val="accent4">
                    <a:lumMod val="50000"/>
                  </a:schemeClr>
                </a:solidFill>
                <a:latin typeface="Comic Sans MS" pitchFamily="66" charset="0"/>
              </a:rPr>
              <a:t>populations</a:t>
            </a:r>
            <a:r>
              <a:rPr lang="en-US" dirty="0" smtClean="0">
                <a:solidFill>
                  <a:schemeClr val="accent4">
                    <a:lumMod val="50000"/>
                  </a:schemeClr>
                </a:solidFill>
                <a:latin typeface="Comic Sans MS" pitchFamily="66" charset="0"/>
              </a:rPr>
              <a:t> that live together in a defined area.</a:t>
            </a:r>
          </a:p>
          <a:p>
            <a:pPr eaLnBrk="1" hangingPunct="1">
              <a:defRPr/>
            </a:pPr>
            <a:r>
              <a:rPr lang="en-US" dirty="0" smtClean="0">
                <a:solidFill>
                  <a:schemeClr val="accent4">
                    <a:lumMod val="50000"/>
                  </a:schemeClr>
                </a:solidFill>
                <a:latin typeface="Comic Sans MS" pitchFamily="66" charset="0"/>
              </a:rPr>
              <a:t>Several populations interacting together.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590800" y="1752600"/>
            <a:ext cx="6553200" cy="508000"/>
          </a:xfrm>
        </p:spPr>
        <p:txBody>
          <a:bodyPr/>
          <a:lstStyle/>
          <a:p>
            <a:pPr eaLnBrk="1" hangingPunct="1"/>
            <a:r>
              <a:rPr lang="en-US" altLang="en-US" sz="4400" b="1" smtClean="0">
                <a:latin typeface="Comic Sans MS" pitchFamily="66" charset="0"/>
              </a:rPr>
              <a:t>Ecosystem</a:t>
            </a:r>
          </a:p>
        </p:txBody>
      </p:sp>
      <p:sp>
        <p:nvSpPr>
          <p:cNvPr id="11267" name="Rectangle 3"/>
          <p:cNvSpPr>
            <a:spLocks noGrp="1" noChangeArrowheads="1"/>
          </p:cNvSpPr>
          <p:nvPr>
            <p:ph type="body" idx="1"/>
          </p:nvPr>
        </p:nvSpPr>
        <p:spPr>
          <a:xfrm>
            <a:off x="1176338" y="2438400"/>
            <a:ext cx="7643812" cy="4013200"/>
          </a:xfrm>
        </p:spPr>
        <p:txBody>
          <a:bodyPr/>
          <a:lstStyle/>
          <a:p>
            <a:pPr eaLnBrk="1" hangingPunct="1"/>
            <a:r>
              <a:rPr lang="en-US" altLang="en-US" smtClean="0">
                <a:latin typeface="Comic Sans MS" pitchFamily="66" charset="0"/>
              </a:rPr>
              <a:t>A collection of all of the </a:t>
            </a:r>
            <a:r>
              <a:rPr lang="en-US" altLang="en-US" b="1" smtClean="0">
                <a:solidFill>
                  <a:schemeClr val="accent1"/>
                </a:solidFill>
                <a:latin typeface="Comic Sans MS" pitchFamily="66" charset="0"/>
              </a:rPr>
              <a:t>organisms</a:t>
            </a:r>
            <a:r>
              <a:rPr lang="en-US" altLang="en-US" smtClean="0">
                <a:latin typeface="Comic Sans MS" pitchFamily="66" charset="0"/>
              </a:rPr>
              <a:t> that live in a particular place, together with their </a:t>
            </a:r>
            <a:r>
              <a:rPr lang="en-US" altLang="en-US" b="1" smtClean="0">
                <a:solidFill>
                  <a:schemeClr val="accent1"/>
                </a:solidFill>
                <a:latin typeface="Comic Sans MS" pitchFamily="66" charset="0"/>
              </a:rPr>
              <a:t>nonliving</a:t>
            </a:r>
            <a:r>
              <a:rPr lang="en-US" altLang="en-US" smtClean="0">
                <a:latin typeface="Comic Sans MS" pitchFamily="66" charset="0"/>
              </a:rPr>
              <a:t>, or physical environment.</a:t>
            </a:r>
          </a:p>
        </p:txBody>
      </p:sp>
      <p:pic>
        <p:nvPicPr>
          <p:cNvPr id="11268" name="Picture 4" descr="ecosyst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86200"/>
            <a:ext cx="4800600"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river-ecosystem_17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6300" y="3857625"/>
            <a:ext cx="445770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0" y="2667000"/>
            <a:ext cx="3733800" cy="4038600"/>
          </a:xfrm>
        </p:spPr>
        <p:txBody>
          <a:bodyPr/>
          <a:lstStyle/>
          <a:p>
            <a:pPr eaLnBrk="1" hangingPunct="1"/>
            <a:r>
              <a:rPr lang="en-US" altLang="en-US" sz="2400" b="1" smtClean="0">
                <a:solidFill>
                  <a:schemeClr val="accent1"/>
                </a:solidFill>
                <a:latin typeface="Comic Sans MS" pitchFamily="66" charset="0"/>
              </a:rPr>
              <a:t>Biotic</a:t>
            </a:r>
            <a:r>
              <a:rPr lang="en-US" altLang="en-US" sz="2400" smtClean="0">
                <a:latin typeface="Comic Sans MS" pitchFamily="66" charset="0"/>
              </a:rPr>
              <a:t> Factors: living organisms within an ecosystem</a:t>
            </a:r>
          </a:p>
          <a:p>
            <a:pPr eaLnBrk="1" hangingPunct="1"/>
            <a:endParaRPr lang="en-US" altLang="en-US" sz="2400" smtClean="0">
              <a:latin typeface="Comic Sans MS" pitchFamily="66" charset="0"/>
            </a:endParaRPr>
          </a:p>
          <a:p>
            <a:pPr eaLnBrk="1" hangingPunct="1"/>
            <a:r>
              <a:rPr lang="en-US" altLang="en-US" sz="2400" b="1" smtClean="0">
                <a:solidFill>
                  <a:schemeClr val="accent1"/>
                </a:solidFill>
                <a:latin typeface="Comic Sans MS" pitchFamily="66" charset="0"/>
              </a:rPr>
              <a:t>Abiotic</a:t>
            </a:r>
            <a:r>
              <a:rPr lang="en-US" altLang="en-US" sz="2400" smtClean="0">
                <a:latin typeface="Comic Sans MS" pitchFamily="66" charset="0"/>
              </a:rPr>
              <a:t> Factors: nonliving factors that help shape an ecosystem</a:t>
            </a:r>
          </a:p>
        </p:txBody>
      </p:sp>
      <p:pic>
        <p:nvPicPr>
          <p:cNvPr id="12291" name="Picture 3" descr="Karoo%20Cheetah%20looking%20ov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286000"/>
            <a:ext cx="5181600"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4"/>
          <p:cNvSpPr>
            <a:spLocks noGrp="1" noChangeArrowheads="1"/>
          </p:cNvSpPr>
          <p:nvPr>
            <p:ph type="title"/>
          </p:nvPr>
        </p:nvSpPr>
        <p:spPr>
          <a:xfrm>
            <a:off x="2590800" y="1676400"/>
            <a:ext cx="6553200" cy="508000"/>
          </a:xfrm>
          <a:noFill/>
        </p:spPr>
        <p:txBody>
          <a:bodyPr/>
          <a:lstStyle/>
          <a:p>
            <a:pPr eaLnBrk="1" hangingPunct="1"/>
            <a:r>
              <a:rPr lang="en-US" altLang="en-US" sz="4400" b="1" smtClean="0">
                <a:latin typeface="Comic Sans MS" pitchFamily="66" charset="0"/>
              </a:rPr>
              <a:t>Ecosystem</a:t>
            </a:r>
          </a:p>
        </p:txBody>
      </p:sp>
    </p:spTree>
  </p:cSld>
  <p:clrMapOvr>
    <a:masterClrMapping/>
  </p:clrMapOvr>
</p:sld>
</file>

<file path=ppt/theme/theme1.xml><?xml version="1.0" encoding="utf-8"?>
<a:theme xmlns:a="http://schemas.openxmlformats.org/drawingml/2006/main" name="template">
  <a:themeElements>
    <a:clrScheme name="template 5">
      <a:dk1>
        <a:srgbClr val="4D4D4D"/>
      </a:dk1>
      <a:lt1>
        <a:srgbClr val="FFFFFF"/>
      </a:lt1>
      <a:dk2>
        <a:srgbClr val="4D4D4D"/>
      </a:dk2>
      <a:lt2>
        <a:srgbClr val="003366"/>
      </a:lt2>
      <a:accent1>
        <a:srgbClr val="9999FF"/>
      </a:accent1>
      <a:accent2>
        <a:srgbClr val="0033CC"/>
      </a:accent2>
      <a:accent3>
        <a:srgbClr val="FFFFFF"/>
      </a:accent3>
      <a:accent4>
        <a:srgbClr val="404040"/>
      </a:accent4>
      <a:accent5>
        <a:srgbClr val="CACAFF"/>
      </a:accent5>
      <a:accent6>
        <a:srgbClr val="002DB9"/>
      </a:accent6>
      <a:hlink>
        <a:srgbClr val="CC99FF"/>
      </a:hlink>
      <a:folHlink>
        <a:srgbClr val="DDDDDD"/>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4D4D4D"/>
        </a:dk2>
        <a:lt2>
          <a:srgbClr val="0099FF"/>
        </a:lt2>
        <a:accent1>
          <a:srgbClr val="003399"/>
        </a:accent1>
        <a:accent2>
          <a:srgbClr val="CCECFF"/>
        </a:accent2>
        <a:accent3>
          <a:srgbClr val="FFFFFF"/>
        </a:accent3>
        <a:accent4>
          <a:srgbClr val="404040"/>
        </a:accent4>
        <a:accent5>
          <a:srgbClr val="AAADCA"/>
        </a:accent5>
        <a:accent6>
          <a:srgbClr val="B9D6E7"/>
        </a:accent6>
        <a:hlink>
          <a:srgbClr val="6699FF"/>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4D4D4D"/>
        </a:dk2>
        <a:lt2>
          <a:srgbClr val="003399"/>
        </a:lt2>
        <a:accent1>
          <a:srgbClr val="33CCFF"/>
        </a:accent1>
        <a:accent2>
          <a:srgbClr val="6699FF"/>
        </a:accent2>
        <a:accent3>
          <a:srgbClr val="FFFFFF"/>
        </a:accent3>
        <a:accent4>
          <a:srgbClr val="404040"/>
        </a:accent4>
        <a:accent5>
          <a:srgbClr val="ADE2FF"/>
        </a:accent5>
        <a:accent6>
          <a:srgbClr val="5C8AE7"/>
        </a:accent6>
        <a:hlink>
          <a:srgbClr val="0066CC"/>
        </a:hlink>
        <a:folHlink>
          <a:srgbClr val="DDDDDD"/>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4D4D4D"/>
        </a:dk2>
        <a:lt2>
          <a:srgbClr val="000099"/>
        </a:lt2>
        <a:accent1>
          <a:srgbClr val="6666FF"/>
        </a:accent1>
        <a:accent2>
          <a:srgbClr val="CC00FF"/>
        </a:accent2>
        <a:accent3>
          <a:srgbClr val="FFFFFF"/>
        </a:accent3>
        <a:accent4>
          <a:srgbClr val="404040"/>
        </a:accent4>
        <a:accent5>
          <a:srgbClr val="B8B8FF"/>
        </a:accent5>
        <a:accent6>
          <a:srgbClr val="B900E7"/>
        </a:accent6>
        <a:hlink>
          <a:srgbClr val="CC99FF"/>
        </a:hlink>
        <a:folHlink>
          <a:srgbClr val="DDDDDD"/>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4D4D4D"/>
        </a:dk2>
        <a:lt2>
          <a:srgbClr val="003366"/>
        </a:lt2>
        <a:accent1>
          <a:srgbClr val="6666FF"/>
        </a:accent1>
        <a:accent2>
          <a:srgbClr val="CC00FF"/>
        </a:accent2>
        <a:accent3>
          <a:srgbClr val="FFFFFF"/>
        </a:accent3>
        <a:accent4>
          <a:srgbClr val="404040"/>
        </a:accent4>
        <a:accent5>
          <a:srgbClr val="B8B8FF"/>
        </a:accent5>
        <a:accent6>
          <a:srgbClr val="B900E7"/>
        </a:accent6>
        <a:hlink>
          <a:srgbClr val="CC99FF"/>
        </a:hlink>
        <a:folHlink>
          <a:srgbClr val="DDDDDD"/>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4D4D4D"/>
        </a:dk2>
        <a:lt2>
          <a:srgbClr val="003366"/>
        </a:lt2>
        <a:accent1>
          <a:srgbClr val="9999FF"/>
        </a:accent1>
        <a:accent2>
          <a:srgbClr val="0033CC"/>
        </a:accent2>
        <a:accent3>
          <a:srgbClr val="FFFFFF"/>
        </a:accent3>
        <a:accent4>
          <a:srgbClr val="404040"/>
        </a:accent4>
        <a:accent5>
          <a:srgbClr val="CACAFF"/>
        </a:accent5>
        <a:accent6>
          <a:srgbClr val="002DB9"/>
        </a:accent6>
        <a:hlink>
          <a:srgbClr val="CC99F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1030</TotalTime>
  <Words>1366</Words>
  <Application>Microsoft Office PowerPoint</Application>
  <PresentationFormat>On-screen Show (4:3)</PresentationFormat>
  <Paragraphs>234</Paragraphs>
  <Slides>53</Slides>
  <Notes>5</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template</vt:lpstr>
      <vt:lpstr>Survey of ECOLOGY!</vt:lpstr>
      <vt:lpstr>What is Ecology?</vt:lpstr>
      <vt:lpstr>PowerPoint Presentation</vt:lpstr>
      <vt:lpstr>Organism</vt:lpstr>
      <vt:lpstr>Population</vt:lpstr>
      <vt:lpstr>PowerPoint Presentation</vt:lpstr>
      <vt:lpstr>Community</vt:lpstr>
      <vt:lpstr>Ecosystem</vt:lpstr>
      <vt:lpstr>Ecosystem</vt:lpstr>
      <vt:lpstr>Biomes</vt:lpstr>
      <vt:lpstr>Biosphere</vt:lpstr>
      <vt:lpstr>Energy Flow</vt:lpstr>
      <vt:lpstr>Autotrophs</vt:lpstr>
      <vt:lpstr>Heterotrophs</vt:lpstr>
      <vt:lpstr>Types of Consumers</vt:lpstr>
      <vt:lpstr>Herbivores: (1st order consumers)</vt:lpstr>
      <vt:lpstr>Carnivores</vt:lpstr>
      <vt:lpstr>Omnivores</vt:lpstr>
      <vt:lpstr>Scavengers</vt:lpstr>
      <vt:lpstr>Decomposers</vt:lpstr>
      <vt:lpstr>Detritivores</vt:lpstr>
      <vt:lpstr>PowerPoint Presentation</vt:lpstr>
      <vt:lpstr>Feeding Relationships</vt:lpstr>
      <vt:lpstr>Food Chains</vt:lpstr>
      <vt:lpstr>PowerPoint Presentation</vt:lpstr>
      <vt:lpstr>Food Webs</vt:lpstr>
      <vt:lpstr>Decomposers and Detritivores  in the Food Web</vt:lpstr>
      <vt:lpstr>PowerPoint Presentation</vt:lpstr>
      <vt:lpstr>Nutrient Cycles</vt:lpstr>
      <vt:lpstr>Carbon Cycle</vt:lpstr>
      <vt:lpstr>Carbon Cycle</vt:lpstr>
      <vt:lpstr>Nitrogen Cycle</vt:lpstr>
      <vt:lpstr>Nitrogen Cycle</vt:lpstr>
      <vt:lpstr>PowerPoint Presentation</vt:lpstr>
      <vt:lpstr>What Shapes an Ecosystem?</vt:lpstr>
      <vt:lpstr>Ecosystem Terms</vt:lpstr>
      <vt:lpstr>Lynx Primary Habitat</vt:lpstr>
      <vt:lpstr>Niche of the Lynx</vt:lpstr>
      <vt:lpstr>PowerPoint Presentation</vt:lpstr>
      <vt:lpstr>Types of Community Interactions</vt:lpstr>
      <vt:lpstr>Competition</vt:lpstr>
      <vt:lpstr>Predation</vt:lpstr>
      <vt:lpstr>PowerPoint Presentation</vt:lpstr>
      <vt:lpstr>PowerPoint Presentation</vt:lpstr>
      <vt:lpstr>PowerPoint Presentation</vt:lpstr>
      <vt:lpstr>PowerPoint Presentation</vt:lpstr>
      <vt:lpstr>PowerPoint Presentation</vt:lpstr>
      <vt:lpstr>Ecological Succession</vt:lpstr>
      <vt:lpstr>PowerPoint Presentation</vt:lpstr>
      <vt:lpstr>PowerPoint Presentation</vt:lpstr>
      <vt:lpstr>PowerPoint Presentation</vt:lpstr>
      <vt:lpstr>PowerPoint Presentation</vt:lpstr>
      <vt:lpstr>PowerPoint Presentation</vt:lpstr>
    </vt:vector>
  </TitlesOfParts>
  <Company>wcsc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ECOLOGY!!!!</dc:title>
  <dc:creator>businae</dc:creator>
  <cp:lastModifiedBy>Abby Busing</cp:lastModifiedBy>
  <cp:revision>41</cp:revision>
  <dcterms:created xsi:type="dcterms:W3CDTF">2009-01-07T14:14:28Z</dcterms:created>
  <dcterms:modified xsi:type="dcterms:W3CDTF">2018-01-04T19:21:31Z</dcterms:modified>
</cp:coreProperties>
</file>