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8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75" r:id="rId27"/>
    <p:sldId id="283" r:id="rId28"/>
    <p:sldId id="276" r:id="rId29"/>
    <p:sldId id="284" r:id="rId30"/>
    <p:sldId id="285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94D50C-A0B6-4C76-90E1-ADDAD3ABA30D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51D443-CB8C-4BBC-AD62-418516519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6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E52F-5B52-4D50-B3DD-055A66C3A79B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BAA5-488A-48A5-B78D-FAC8F408B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8.jpeg"/><Relationship Id="rId7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hyperlink" Target="http://animal.discovery.com/tv-shows/untamed-uncut/videos/giant-octopus-attacks-diver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1.jpeg"/><Relationship Id="rId2" Type="http://schemas.openxmlformats.org/officeDocument/2006/relationships/hyperlink" Target="tedtalks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Giant%20Octopus%20Attacks%20Diver.mp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hssrv2\staff\businae\Zoology\Mollusks%20(5)\Clam\Clam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www.nature-gifts.com/blogs/wp-content/uploads/2011/08/Snails-for-a-snail-farm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4191000" cy="13747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Handwriting" pitchFamily="66" charset="0"/>
              </a:rPr>
              <a:t>Phylum Mollusca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2133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Lucida Handwriting" pitchFamily="66" charset="0"/>
              </a:rPr>
              <a:t>100,000 species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20574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Name means “soft body”</a:t>
            </a:r>
          </a:p>
          <a:p>
            <a:pPr algn="ctr"/>
            <a:r>
              <a:rPr lang="en-US" sz="2000" b="1" dirty="0" smtClean="0"/>
              <a:t>Marine, freshwater and on land</a:t>
            </a:r>
          </a:p>
          <a:p>
            <a:pPr algn="ctr"/>
            <a:r>
              <a:rPr lang="en-US" sz="2000" b="1" dirty="0" smtClean="0"/>
              <a:t>Range from 5 mm to 20+meters</a:t>
            </a:r>
          </a:p>
          <a:p>
            <a:pPr algn="ctr"/>
            <a:r>
              <a:rPr lang="en-US" sz="2000" b="1" dirty="0" smtClean="0"/>
              <a:t>Many are protected by one or more shells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Handwriting" pitchFamily="66" charset="0"/>
              </a:rPr>
              <a:t>Reproduction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Separate sexes (</a:t>
            </a:r>
            <a:r>
              <a:rPr lang="en-US" dirty="0" err="1" smtClean="0"/>
              <a:t>Dioecious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External fertilization</a:t>
            </a:r>
          </a:p>
          <a:p>
            <a:pPr lvl="1"/>
            <a:r>
              <a:rPr lang="en-US" dirty="0" smtClean="0"/>
              <a:t>Eggs and sperm are shed into the water</a:t>
            </a:r>
          </a:p>
          <a:p>
            <a:pPr lvl="1"/>
            <a:r>
              <a:rPr lang="en-US" dirty="0" smtClean="0"/>
              <a:t>Usually in the spring when the water starts to warm up</a:t>
            </a:r>
          </a:p>
          <a:p>
            <a:pPr lvl="1"/>
            <a:r>
              <a:rPr lang="en-US" dirty="0" smtClean="0"/>
              <a:t>Females can release 100,000 to millions of eggs at a time</a:t>
            </a:r>
          </a:p>
          <a:p>
            <a:r>
              <a:rPr lang="en-US" dirty="0" err="1" smtClean="0"/>
              <a:t>Trochophore</a:t>
            </a:r>
            <a:r>
              <a:rPr lang="en-US" dirty="0" smtClean="0"/>
              <a:t> </a:t>
            </a:r>
            <a:r>
              <a:rPr lang="en-US" dirty="0" err="1" smtClean="0"/>
              <a:t>larvae</a:t>
            </a:r>
            <a:r>
              <a:rPr lang="en-US" dirty="0" err="1" smtClean="0">
                <a:sym typeface="Wingdings" pitchFamily="2" charset="2"/>
              </a:rPr>
              <a:t>Veliger</a:t>
            </a:r>
            <a:r>
              <a:rPr lang="en-US" dirty="0" smtClean="0">
                <a:sym typeface="Wingdings" pitchFamily="2" charset="2"/>
              </a:rPr>
              <a:t> larvae Adult clam (sedentary)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210287" y="44747"/>
            <a:ext cx="2689204" cy="6868623"/>
            <a:chOff x="-210287" y="44747"/>
            <a:chExt cx="2689204" cy="6868623"/>
          </a:xfrm>
        </p:grpSpPr>
        <p:pic>
          <p:nvPicPr>
            <p:cNvPr id="10" name="Picture 2" descr="Image result for clam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15307" r="3742" b="16257"/>
            <a:stretch/>
          </p:blipFill>
          <p:spPr bwMode="auto">
            <a:xfrm rot="364913">
              <a:off x="-17191" y="44747"/>
              <a:ext cx="2473487" cy="191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mussel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277">
              <a:off x="-66453" y="3316201"/>
              <a:ext cx="2545370" cy="177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mage result for oyster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6625">
              <a:off x="-203094" y="1721616"/>
              <a:ext cx="2622556" cy="15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mage result for scallop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9511">
              <a:off x="-210287" y="4823985"/>
              <a:ext cx="2361005" cy="208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10287" y="44747"/>
            <a:ext cx="2689204" cy="6868623"/>
            <a:chOff x="-210287" y="44747"/>
            <a:chExt cx="2689204" cy="6868623"/>
          </a:xfrm>
        </p:grpSpPr>
        <p:pic>
          <p:nvPicPr>
            <p:cNvPr id="11" name="Picture 2" descr="Image result for clam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15307" r="3742" b="16257"/>
            <a:stretch/>
          </p:blipFill>
          <p:spPr bwMode="auto">
            <a:xfrm rot="364913">
              <a:off x="-17191" y="44747"/>
              <a:ext cx="2473487" cy="191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ussel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277">
              <a:off x="-66453" y="3316201"/>
              <a:ext cx="2545370" cy="177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oyster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6625">
              <a:off x="-203094" y="1721616"/>
              <a:ext cx="2622556" cy="15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Image result for scallop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9511">
              <a:off x="-210287" y="4823985"/>
              <a:ext cx="2361005" cy="208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6" name="Picture 2" descr="http://ars.els-cdn.com/content/image/1-s2.0-S1385110110000274-g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28600"/>
            <a:ext cx="6575680" cy="6107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augsburg.edu/home/biology/photoofmonth/scallop-eyes-menacing-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76585">
            <a:off x="5809190" y="3702166"/>
            <a:ext cx="2971800" cy="2751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-210287" y="44747"/>
            <a:ext cx="2689204" cy="6868623"/>
            <a:chOff x="-210287" y="44747"/>
            <a:chExt cx="2689204" cy="6868623"/>
          </a:xfrm>
        </p:grpSpPr>
        <p:pic>
          <p:nvPicPr>
            <p:cNvPr id="12" name="Picture 2" descr="Image result for clam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15307" r="3742" b="16257"/>
            <a:stretch/>
          </p:blipFill>
          <p:spPr bwMode="auto">
            <a:xfrm rot="364913">
              <a:off x="-17191" y="44747"/>
              <a:ext cx="2473487" cy="191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mussel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277">
              <a:off x="-66453" y="3316201"/>
              <a:ext cx="2545370" cy="177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Image result for oyster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6625">
              <a:off x="-203094" y="1721616"/>
              <a:ext cx="2622556" cy="15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Image result for scallop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9511">
              <a:off x="-210287" y="4823985"/>
              <a:ext cx="2361005" cy="208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Scallops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19200"/>
            <a:ext cx="6781800" cy="4525963"/>
          </a:xfrm>
        </p:spPr>
        <p:txBody>
          <a:bodyPr/>
          <a:lstStyle/>
          <a:p>
            <a:r>
              <a:rPr lang="en-US" dirty="0" smtClean="0"/>
              <a:t>Marine environments</a:t>
            </a:r>
          </a:p>
          <a:p>
            <a:r>
              <a:rPr lang="en-US" dirty="0" smtClean="0"/>
              <a:t>Fan-shaped shell</a:t>
            </a:r>
          </a:p>
          <a:p>
            <a:r>
              <a:rPr lang="en-US" dirty="0" smtClean="0"/>
              <a:t>Tentacles and eyes rim the mantle</a:t>
            </a:r>
          </a:p>
          <a:p>
            <a:pPr lvl="1"/>
            <a:r>
              <a:rPr lang="en-US" dirty="0" smtClean="0"/>
              <a:t>Eyes (up to 100) sense movement</a:t>
            </a:r>
          </a:p>
          <a:p>
            <a:r>
              <a:rPr lang="en-US" dirty="0" smtClean="0"/>
              <a:t>Open and close shell to move</a:t>
            </a:r>
          </a:p>
        </p:txBody>
      </p:sp>
      <p:pic>
        <p:nvPicPr>
          <p:cNvPr id="10242" name="Picture 2" descr="http://mylittlespacebook.files.wordpress.com/2011/12/scallop.jpg"/>
          <p:cNvPicPr>
            <a:picLocks noChangeAspect="1" noChangeArrowheads="1"/>
          </p:cNvPicPr>
          <p:nvPr/>
        </p:nvPicPr>
        <p:blipFill>
          <a:blip r:embed="rId7" cstate="print"/>
          <a:srcRect l="1600" t="15135" r="12000" b="4865"/>
          <a:stretch>
            <a:fillRect/>
          </a:stretch>
        </p:blipFill>
        <p:spPr bwMode="auto">
          <a:xfrm>
            <a:off x="1752600" y="4038600"/>
            <a:ext cx="4114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Oysters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Cannot move (attach to surfaces)</a:t>
            </a:r>
          </a:p>
          <a:p>
            <a:r>
              <a:rPr lang="en-US" dirty="0" smtClean="0"/>
              <a:t>Harvested for pearls</a:t>
            </a:r>
          </a:p>
          <a:p>
            <a:pPr lvl="1"/>
            <a:r>
              <a:rPr lang="en-US" dirty="0" smtClean="0"/>
              <a:t>Sand/grain/parasite lodges between the shell and mantle.  </a:t>
            </a:r>
          </a:p>
          <a:p>
            <a:pPr lvl="1"/>
            <a:r>
              <a:rPr lang="en-US" dirty="0" smtClean="0"/>
              <a:t>Mantle secretes nacre </a:t>
            </a:r>
          </a:p>
          <a:p>
            <a:pPr lvl="1">
              <a:buNone/>
            </a:pPr>
            <a:r>
              <a:rPr lang="en-US" dirty="0" smtClean="0"/>
              <a:t>around the irritant,</a:t>
            </a:r>
          </a:p>
          <a:p>
            <a:pPr lvl="1">
              <a:buNone/>
            </a:pPr>
            <a:r>
              <a:rPr lang="en-US" dirty="0" smtClean="0"/>
              <a:t>forming a </a:t>
            </a:r>
          </a:p>
          <a:p>
            <a:pPr lvl="1">
              <a:buNone/>
            </a:pPr>
            <a:r>
              <a:rPr lang="en-US" dirty="0" smtClean="0"/>
              <a:t>pearl</a:t>
            </a:r>
            <a:endParaRPr lang="en-US" dirty="0"/>
          </a:p>
        </p:txBody>
      </p:sp>
      <p:pic>
        <p:nvPicPr>
          <p:cNvPr id="9218" name="Picture 2" descr="http://www.evols.org/uploads/images/photos/oy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04069">
            <a:off x="5144195" y="4224697"/>
            <a:ext cx="3596027" cy="1930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-210287" y="44747"/>
            <a:ext cx="2689204" cy="6868623"/>
            <a:chOff x="-210287" y="44747"/>
            <a:chExt cx="2689204" cy="6868623"/>
          </a:xfrm>
        </p:grpSpPr>
        <p:pic>
          <p:nvPicPr>
            <p:cNvPr id="11" name="Picture 2" descr="Image result for clam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15307" r="3742" b="16257"/>
            <a:stretch/>
          </p:blipFill>
          <p:spPr bwMode="auto">
            <a:xfrm rot="364913">
              <a:off x="-17191" y="44747"/>
              <a:ext cx="2473487" cy="191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ussel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277">
              <a:off x="-66453" y="3316201"/>
              <a:ext cx="2545370" cy="177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oyster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6625">
              <a:off x="-203094" y="1721616"/>
              <a:ext cx="2622556" cy="15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Image result for scallop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9511">
              <a:off x="-210287" y="4823985"/>
              <a:ext cx="2361005" cy="208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Class </a:t>
            </a:r>
            <a:r>
              <a:rPr lang="en-US" dirty="0" err="1" smtClean="0">
                <a:latin typeface="Lucida Handwriting" pitchFamily="66" charset="0"/>
              </a:rPr>
              <a:t>Gastropoda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752600"/>
            <a:ext cx="6781800" cy="4525963"/>
          </a:xfrm>
        </p:spPr>
        <p:txBody>
          <a:bodyPr/>
          <a:lstStyle/>
          <a:p>
            <a:r>
              <a:rPr lang="en-US" dirty="0" smtClean="0"/>
              <a:t>“belly footed”</a:t>
            </a:r>
          </a:p>
          <a:p>
            <a:r>
              <a:rPr lang="en-US" dirty="0" smtClean="0"/>
              <a:t>37,500 species</a:t>
            </a:r>
          </a:p>
          <a:p>
            <a:r>
              <a:rPr lang="en-US" dirty="0" smtClean="0"/>
              <a:t>Snails, limpets, and slugs</a:t>
            </a:r>
          </a:p>
          <a:p>
            <a:r>
              <a:rPr lang="en-US" dirty="0" smtClean="0"/>
              <a:t>Marine, freshwater, and terrestrial </a:t>
            </a:r>
          </a:p>
          <a:p>
            <a:r>
              <a:rPr lang="en-US" dirty="0" smtClean="0"/>
              <a:t>Most are herbivores</a:t>
            </a:r>
          </a:p>
          <a:p>
            <a:r>
              <a:rPr lang="en-US" dirty="0" smtClean="0"/>
              <a:t>Open circulatory system</a:t>
            </a:r>
            <a:endParaRPr lang="en-US" dirty="0"/>
          </a:p>
        </p:txBody>
      </p:sp>
      <p:pic>
        <p:nvPicPr>
          <p:cNvPr id="3078" name="Picture 6" descr="Image result for slu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23413" r="5776" b="21428"/>
          <a:stretch/>
        </p:blipFill>
        <p:spPr bwMode="auto">
          <a:xfrm rot="20838401">
            <a:off x="-145033" y="3746137"/>
            <a:ext cx="2954307" cy="11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limp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03" y="5067336"/>
            <a:ext cx="2590750" cy="19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72078" y="-76200"/>
            <a:ext cx="2970467" cy="7086599"/>
            <a:chOff x="-172078" y="-76200"/>
            <a:chExt cx="2970467" cy="7086599"/>
          </a:xfrm>
        </p:grpSpPr>
        <p:pic>
          <p:nvPicPr>
            <p:cNvPr id="3074" name="Picture 2" descr="Image result for snails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1"/>
            <a:stretch/>
          </p:blipFill>
          <p:spPr bwMode="auto">
            <a:xfrm>
              <a:off x="57809" y="-76200"/>
              <a:ext cx="2257468" cy="203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nudibranch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3" t="5354" r="7163" b="10195"/>
            <a:stretch/>
          </p:blipFill>
          <p:spPr bwMode="auto">
            <a:xfrm>
              <a:off x="-172078" y="1953987"/>
              <a:ext cx="2717242" cy="17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slu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23413" r="5776" b="21428"/>
            <a:stretch/>
          </p:blipFill>
          <p:spPr bwMode="auto">
            <a:xfrm rot="20838401">
              <a:off x="-155918" y="3746137"/>
              <a:ext cx="2954307" cy="118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Image result for limpe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CF4"/>
                </a:clrFrom>
                <a:clrTo>
                  <a:srgbClr val="FBFC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788" y="5067336"/>
              <a:ext cx="2590750" cy="1943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Characteristics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Torsion</a:t>
            </a:r>
          </a:p>
          <a:p>
            <a:pPr lvl="1"/>
            <a:r>
              <a:rPr lang="en-US" dirty="0" smtClean="0"/>
              <a:t>180 degree twisting the body so that the head enters the shell first, then gills, then anus</a:t>
            </a:r>
          </a:p>
          <a:p>
            <a:pPr lvl="1"/>
            <a:r>
              <a:rPr lang="en-US" dirty="0" smtClean="0"/>
              <a:t>Protection for predators</a:t>
            </a:r>
          </a:p>
          <a:p>
            <a:pPr lvl="1"/>
            <a:r>
              <a:rPr lang="en-US" dirty="0" smtClean="0"/>
              <a:t>Operculum (lid) closes off shell</a:t>
            </a:r>
          </a:p>
          <a:p>
            <a:r>
              <a:rPr lang="en-US" dirty="0" smtClean="0"/>
              <a:t>Hydraulic skeleton</a:t>
            </a:r>
          </a:p>
          <a:p>
            <a:pPr lvl="1"/>
            <a:r>
              <a:rPr lang="en-US" dirty="0" smtClean="0"/>
              <a:t>Increase blood flow to extend body (antennae)</a:t>
            </a:r>
          </a:p>
          <a:p>
            <a:r>
              <a:rPr lang="en-US" dirty="0" smtClean="0"/>
              <a:t>Sensory structures</a:t>
            </a:r>
          </a:p>
          <a:p>
            <a:pPr lvl="1"/>
            <a:r>
              <a:rPr lang="en-US" dirty="0" smtClean="0"/>
              <a:t>Eyes at tips of tentacles (can be photoreceptors or lens/cornea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172078" y="-76200"/>
            <a:ext cx="2970467" cy="7086599"/>
            <a:chOff x="-172078" y="-76200"/>
            <a:chExt cx="2970467" cy="7086599"/>
          </a:xfrm>
        </p:grpSpPr>
        <p:pic>
          <p:nvPicPr>
            <p:cNvPr id="10" name="Picture 2" descr="Image result for snails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1"/>
            <a:stretch/>
          </p:blipFill>
          <p:spPr bwMode="auto">
            <a:xfrm>
              <a:off x="57809" y="-76200"/>
              <a:ext cx="2257468" cy="203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nudibranch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3" t="5354" r="7163" b="10195"/>
            <a:stretch/>
          </p:blipFill>
          <p:spPr bwMode="auto">
            <a:xfrm>
              <a:off x="-172078" y="1953987"/>
              <a:ext cx="2717242" cy="17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mage result for slu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23413" r="5776" b="21428"/>
            <a:stretch/>
          </p:blipFill>
          <p:spPr bwMode="auto">
            <a:xfrm rot="20838401">
              <a:off x="-155918" y="3746137"/>
              <a:ext cx="2954307" cy="118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mage result for limpe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CF4"/>
                </a:clrFrom>
                <a:clrTo>
                  <a:srgbClr val="FBFC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788" y="5067336"/>
              <a:ext cx="2590750" cy="1943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www.snail-world.com/images/top_snail_fact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1"/>
              </a:clrFrom>
              <a:clrTo>
                <a:srgbClr val="FFFF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57200"/>
            <a:ext cx="4381500" cy="32569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Snails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are less than 6 cm long</a:t>
            </a:r>
          </a:p>
          <a:p>
            <a:r>
              <a:rPr lang="en-US" dirty="0" smtClean="0"/>
              <a:t>Aquatic environments</a:t>
            </a:r>
          </a:p>
          <a:p>
            <a:pPr lvl="1"/>
            <a:r>
              <a:rPr lang="en-US" dirty="0" smtClean="0"/>
              <a:t>Breathe through gills</a:t>
            </a:r>
          </a:p>
          <a:p>
            <a:r>
              <a:rPr lang="en-US" dirty="0" smtClean="0"/>
              <a:t>Terrestrial environments</a:t>
            </a:r>
          </a:p>
          <a:p>
            <a:pPr lvl="1"/>
            <a:r>
              <a:rPr lang="en-US" dirty="0" smtClean="0"/>
              <a:t>Diffusion of gases through the mantle</a:t>
            </a:r>
          </a:p>
          <a:p>
            <a:r>
              <a:rPr lang="en-US" dirty="0" smtClean="0"/>
              <a:t>Move by contracting the foot and gliding over a trail of mucus (gland cells)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radula</a:t>
            </a:r>
            <a:r>
              <a:rPr lang="en-US" dirty="0" smtClean="0"/>
              <a:t> to scrape plants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72078" y="-76200"/>
            <a:ext cx="2970467" cy="7086599"/>
            <a:chOff x="-172078" y="-76200"/>
            <a:chExt cx="2970467" cy="7086599"/>
          </a:xfrm>
        </p:grpSpPr>
        <p:pic>
          <p:nvPicPr>
            <p:cNvPr id="11" name="Picture 2" descr="Image result for snails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1"/>
            <a:stretch/>
          </p:blipFill>
          <p:spPr bwMode="auto">
            <a:xfrm>
              <a:off x="57809" y="-76200"/>
              <a:ext cx="2257468" cy="203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nudibranch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3" t="5354" r="7163" b="10195"/>
            <a:stretch/>
          </p:blipFill>
          <p:spPr bwMode="auto">
            <a:xfrm>
              <a:off x="-172078" y="1953987"/>
              <a:ext cx="2717242" cy="17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slu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23413" r="5776" b="21428"/>
            <a:stretch/>
          </p:blipFill>
          <p:spPr bwMode="auto">
            <a:xfrm rot="20838401">
              <a:off x="-155918" y="3746137"/>
              <a:ext cx="2954307" cy="118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Image result for limpe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CF4"/>
                </a:clrFrom>
                <a:clrTo>
                  <a:srgbClr val="FBFC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788" y="5067336"/>
              <a:ext cx="2590750" cy="1943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0.tqn.com/d/animals/1/0/g/7/shutterstock_1045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254" y="0"/>
            <a:ext cx="434774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35052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Snails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362200"/>
            <a:ext cx="6781800" cy="4267200"/>
          </a:xfrm>
        </p:spPr>
        <p:txBody>
          <a:bodyPr/>
          <a:lstStyle/>
          <a:p>
            <a:r>
              <a:rPr lang="en-US" dirty="0" smtClean="0"/>
              <a:t>Excretion</a:t>
            </a:r>
          </a:p>
          <a:p>
            <a:pPr lvl="1"/>
            <a:r>
              <a:rPr lang="en-US" dirty="0" err="1" smtClean="0"/>
              <a:t>Nephridia</a:t>
            </a:r>
            <a:r>
              <a:rPr lang="en-US" dirty="0" smtClean="0"/>
              <a:t> (only 1)</a:t>
            </a:r>
          </a:p>
          <a:p>
            <a:pPr lvl="2"/>
            <a:r>
              <a:rPr lang="en-US" dirty="0" smtClean="0"/>
              <a:t>Reabsorbs ions and organic molecules</a:t>
            </a:r>
          </a:p>
          <a:p>
            <a:pPr lvl="1"/>
            <a:r>
              <a:rPr lang="en-US" dirty="0" smtClean="0"/>
              <a:t>Aquatic snails: excrete ammonia (diluted in water)</a:t>
            </a:r>
          </a:p>
          <a:p>
            <a:pPr lvl="1"/>
            <a:r>
              <a:rPr lang="en-US" dirty="0" smtClean="0"/>
              <a:t>Terrestrial: ammonia converted to uric acid (semi-solid to conserve water)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72078" y="-76200"/>
            <a:ext cx="2970467" cy="7086599"/>
            <a:chOff x="-172078" y="-76200"/>
            <a:chExt cx="2970467" cy="7086599"/>
          </a:xfrm>
        </p:grpSpPr>
        <p:pic>
          <p:nvPicPr>
            <p:cNvPr id="11" name="Picture 2" descr="Image result for snails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1"/>
            <a:stretch/>
          </p:blipFill>
          <p:spPr bwMode="auto">
            <a:xfrm>
              <a:off x="57809" y="-76200"/>
              <a:ext cx="2257468" cy="203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nudibranch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3" t="5354" r="7163" b="10195"/>
            <a:stretch/>
          </p:blipFill>
          <p:spPr bwMode="auto">
            <a:xfrm>
              <a:off x="-172078" y="1953987"/>
              <a:ext cx="2717242" cy="17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slu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23413" r="5776" b="21428"/>
            <a:stretch/>
          </p:blipFill>
          <p:spPr bwMode="auto">
            <a:xfrm rot="20838401">
              <a:off x="-155918" y="3746137"/>
              <a:ext cx="2954307" cy="118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Image result for limpe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CF4"/>
                </a:clrFrom>
                <a:clrTo>
                  <a:srgbClr val="FBFC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788" y="5067336"/>
              <a:ext cx="2590750" cy="1943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Reproduction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6" name="Picture 2" descr="http://molluscs.at/images/weichtiere/schnecken/weinberg/eiablage2.jpg"/>
          <p:cNvPicPr>
            <a:picLocks noChangeAspect="1" noChangeArrowheads="1"/>
          </p:cNvPicPr>
          <p:nvPr/>
        </p:nvPicPr>
        <p:blipFill>
          <a:blip r:embed="rId2" cstate="print"/>
          <a:srcRect l="5333" t="10667" r="9333" b="7556"/>
          <a:stretch>
            <a:fillRect/>
          </a:stretch>
        </p:blipFill>
        <p:spPr bwMode="auto">
          <a:xfrm rot="21127173">
            <a:off x="4007246" y="4596640"/>
            <a:ext cx="2717013" cy="1952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http://molluscs.at/images/weichtiere/schnecken/weinberg/jungschnecke.jpg"/>
          <p:cNvPicPr>
            <a:picLocks noChangeAspect="1" noChangeArrowheads="1"/>
          </p:cNvPicPr>
          <p:nvPr/>
        </p:nvPicPr>
        <p:blipFill>
          <a:blip r:embed="rId3" cstate="print"/>
          <a:srcRect l="5333" t="7111" r="6667" b="18222"/>
          <a:stretch>
            <a:fillRect/>
          </a:stretch>
        </p:blipFill>
        <p:spPr bwMode="auto">
          <a:xfrm rot="1196045">
            <a:off x="6293454" y="4571725"/>
            <a:ext cx="2514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-172078" y="-76200"/>
            <a:ext cx="2970467" cy="7086599"/>
            <a:chOff x="-172078" y="-76200"/>
            <a:chExt cx="2970467" cy="7086599"/>
          </a:xfrm>
        </p:grpSpPr>
        <p:pic>
          <p:nvPicPr>
            <p:cNvPr id="13" name="Picture 2" descr="Image result for snails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1"/>
            <a:stretch/>
          </p:blipFill>
          <p:spPr bwMode="auto">
            <a:xfrm>
              <a:off x="57809" y="-76200"/>
              <a:ext cx="2257468" cy="203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mage result for nudibranch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3" t="5354" r="7163" b="10195"/>
            <a:stretch/>
          </p:blipFill>
          <p:spPr bwMode="auto">
            <a:xfrm>
              <a:off x="-172078" y="1953987"/>
              <a:ext cx="2717242" cy="17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Image result for slu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23413" r="5776" b="21428"/>
            <a:stretch/>
          </p:blipFill>
          <p:spPr bwMode="auto">
            <a:xfrm rot="20838401">
              <a:off x="-155918" y="3746137"/>
              <a:ext cx="2954307" cy="118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Image result for limpe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BFCF4"/>
                </a:clrFrom>
                <a:clrTo>
                  <a:srgbClr val="FBFC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788" y="5067336"/>
              <a:ext cx="2590750" cy="1943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6" descr="http://molluscs.at/images/weichtiere/schnecken/weinberg/liebesspiel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63285">
            <a:off x="1012180" y="4527471"/>
            <a:ext cx="2778026" cy="208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43000"/>
            <a:ext cx="67818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Monoecious</a:t>
            </a:r>
            <a:r>
              <a:rPr lang="en-US" dirty="0" smtClean="0"/>
              <a:t> (hermaphrodites)</a:t>
            </a:r>
          </a:p>
          <a:p>
            <a:r>
              <a:rPr lang="en-US" dirty="0" smtClean="0"/>
              <a:t>Mutual sperm exchange will take place (internal fertilization)</a:t>
            </a:r>
          </a:p>
          <a:p>
            <a:r>
              <a:rPr lang="en-US" dirty="0" smtClean="0"/>
              <a:t>Fertilized eggs will be placed beside a rock (aquatic) or be buried (terrestrial).</a:t>
            </a:r>
          </a:p>
          <a:p>
            <a:r>
              <a:rPr lang="en-US" dirty="0" smtClean="0"/>
              <a:t>Hatchlings will have to find immediate sources of calcium to harden their shells (other eggs or hatchlings)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ransitionculture.org/wp-content/uploads/slug_4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962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Slugs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6781800" cy="4525963"/>
          </a:xfrm>
        </p:spPr>
        <p:txBody>
          <a:bodyPr/>
          <a:lstStyle/>
          <a:p>
            <a:r>
              <a:rPr lang="en-US" dirty="0" smtClean="0"/>
              <a:t>No shells</a:t>
            </a:r>
          </a:p>
          <a:p>
            <a:r>
              <a:rPr lang="en-US" dirty="0" smtClean="0"/>
              <a:t>Must live in moist environment</a:t>
            </a:r>
          </a:p>
          <a:p>
            <a:r>
              <a:rPr lang="en-US" dirty="0" smtClean="0"/>
              <a:t>Some are toxic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Characteristics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Closely related to annelids</a:t>
            </a:r>
          </a:p>
          <a:p>
            <a:r>
              <a:rPr lang="en-US" dirty="0" smtClean="0"/>
              <a:t>Triploblastic</a:t>
            </a:r>
          </a:p>
          <a:p>
            <a:r>
              <a:rPr lang="en-US" dirty="0" smtClean="0"/>
              <a:t>Bilateral symmetry</a:t>
            </a:r>
          </a:p>
          <a:p>
            <a:r>
              <a:rPr lang="en-US" dirty="0" smtClean="0"/>
              <a:t>True </a:t>
            </a:r>
            <a:r>
              <a:rPr lang="en-US" dirty="0" err="1" smtClean="0"/>
              <a:t>cephalization</a:t>
            </a:r>
            <a:endParaRPr lang="en-US" dirty="0" smtClean="0"/>
          </a:p>
          <a:p>
            <a:r>
              <a:rPr lang="en-US" dirty="0" err="1" smtClean="0"/>
              <a:t>Coelomates</a:t>
            </a:r>
            <a:endParaRPr lang="en-US" dirty="0" smtClean="0"/>
          </a:p>
          <a:p>
            <a:pPr lvl="1"/>
            <a:r>
              <a:rPr lang="en-US" dirty="0" smtClean="0"/>
              <a:t>Organs can move, grow, and develop independently of the body wall while fluid cushions and protects them from shock.</a:t>
            </a:r>
          </a:p>
          <a:p>
            <a:pPr lvl="1"/>
            <a:r>
              <a:rPr lang="en-US" dirty="0" smtClean="0"/>
              <a:t>In mollusks, mainly surrounding heart and gonads.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2057400" cy="6858000"/>
            <a:chOff x="0" y="0"/>
            <a:chExt cx="2057400" cy="6858000"/>
          </a:xfrm>
        </p:grpSpPr>
        <p:pic>
          <p:nvPicPr>
            <p:cNvPr id="4" name="Picture 2" descr="http://www.pbs.org/kcet/shapeoflife/imganim/molluscs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057400" cy="1905000"/>
            </a:xfrm>
            <a:prstGeom prst="rect">
              <a:avLst/>
            </a:prstGeom>
            <a:noFill/>
          </p:spPr>
        </p:pic>
        <p:pic>
          <p:nvPicPr>
            <p:cNvPr id="4098" name="Picture 2" descr="http://cdn.cliftonhatfield.com/wp-content/uploads/2010/02/slu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05000"/>
              <a:ext cx="2057400" cy="1600200"/>
            </a:xfrm>
            <a:prstGeom prst="rect">
              <a:avLst/>
            </a:prstGeom>
            <a:noFill/>
          </p:spPr>
        </p:pic>
        <p:pic>
          <p:nvPicPr>
            <p:cNvPr id="4100" name="Picture 4" descr="http://www.augsburg.edu/home/biology/photoofmonth/scallop-eyes-menacing-wid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9000"/>
              <a:ext cx="2057400" cy="1905000"/>
            </a:xfrm>
            <a:prstGeom prst="rect">
              <a:avLst/>
            </a:prstGeom>
            <a:noFill/>
          </p:spPr>
        </p:pic>
        <p:pic>
          <p:nvPicPr>
            <p:cNvPr id="4102" name="Picture 6" descr="http://upload.wikimedia.org/wikipedia/commons/1/1b/Nautilus_profile.jpg"/>
            <p:cNvPicPr>
              <a:picLocks noChangeAspect="1" noChangeArrowheads="1"/>
            </p:cNvPicPr>
            <p:nvPr/>
          </p:nvPicPr>
          <p:blipFill>
            <a:blip r:embed="rId5" cstate="print"/>
            <a:srcRect l="7063" r="20288" b="16090"/>
            <a:stretch>
              <a:fillRect/>
            </a:stretch>
          </p:blipFill>
          <p:spPr bwMode="auto">
            <a:xfrm>
              <a:off x="1" y="4953000"/>
              <a:ext cx="2057399" cy="1905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3" name="Picture 2" descr="http://www.marietta.edu/~biol/biomes/images/shores/shield_limpet_6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419600" y="4648200"/>
            <a:ext cx="472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400" b="1" kern="0" dirty="0">
                <a:solidFill>
                  <a:schemeClr val="bg1"/>
                </a:solidFill>
                <a:latin typeface="+mn-lt"/>
              </a:rPr>
              <a:t>1 piece shell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400" b="1" kern="0" dirty="0">
                <a:solidFill>
                  <a:schemeClr val="bg1"/>
                </a:solidFill>
                <a:latin typeface="+mn-lt"/>
              </a:rPr>
              <a:t>Have a “home” rock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400" b="1" kern="0" dirty="0">
                <a:solidFill>
                  <a:schemeClr val="bg1"/>
                </a:solidFill>
                <a:latin typeface="+mn-lt"/>
              </a:rPr>
              <a:t>Live in </a:t>
            </a:r>
            <a:r>
              <a:rPr lang="en-US" sz="3400" b="1" kern="0" dirty="0" smtClean="0">
                <a:solidFill>
                  <a:schemeClr val="bg1"/>
                </a:solidFill>
                <a:latin typeface="+mn-lt"/>
              </a:rPr>
              <a:t>tide pools</a:t>
            </a:r>
            <a:endParaRPr lang="en-US" sz="34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5" name="WordArt 4"/>
          <p:cNvSpPr>
            <a:spLocks noChangeArrowheads="1" noChangeShapeType="1" noTextEdit="1"/>
          </p:cNvSpPr>
          <p:nvPr/>
        </p:nvSpPr>
        <p:spPr bwMode="auto">
          <a:xfrm>
            <a:off x="152400" y="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Limpets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Class Cephalopoda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9" name="Picture 10" descr="http://molluscs.at/images/weichtiere/kopffuesser/dose.jpg"/>
          <p:cNvPicPr>
            <a:picLocks noChangeAspect="1" noChangeArrowheads="1"/>
          </p:cNvPicPr>
          <p:nvPr/>
        </p:nvPicPr>
        <p:blipFill>
          <a:blip r:embed="rId2" cstate="print"/>
          <a:srcRect l="32252" t="32114" r="16176" b="4736"/>
          <a:stretch>
            <a:fillRect/>
          </a:stretch>
        </p:blipFill>
        <p:spPr bwMode="auto">
          <a:xfrm>
            <a:off x="6827520" y="2362200"/>
            <a:ext cx="231648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5" descr="beak"/>
          <p:cNvPicPr>
            <a:picLocks noChangeAspect="1" noChangeArrowheads="1"/>
          </p:cNvPicPr>
          <p:nvPr/>
        </p:nvPicPr>
        <p:blipFill>
          <a:blip r:embed="rId3" cstate="print"/>
          <a:srcRect l="20833" r="16667"/>
          <a:stretch>
            <a:fillRect/>
          </a:stretch>
        </p:blipFill>
        <p:spPr>
          <a:xfrm>
            <a:off x="6705600" y="4495800"/>
            <a:ext cx="1752600" cy="146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Related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Image result for octopu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19754"/>
            <a:ext cx="2225040" cy="14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282148" y="7937"/>
            <a:ext cx="3726082" cy="7020754"/>
            <a:chOff x="-282148" y="7937"/>
            <a:chExt cx="3726082" cy="7020754"/>
          </a:xfrm>
        </p:grpSpPr>
        <p:pic>
          <p:nvPicPr>
            <p:cNvPr id="10248" name="Picture 8" descr="Image result for squi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225" y="7937"/>
              <a:ext cx="3642159" cy="222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2" name="Picture 12" descr="Image result for octopu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0185">
              <a:off x="-166821" y="1922142"/>
              <a:ext cx="2688010" cy="189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4" name="Picture 14" descr="Image result for nautilus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8" t="1966" r="8746" b="5249"/>
            <a:stretch/>
          </p:blipFill>
          <p:spPr bwMode="auto">
            <a:xfrm rot="21156215">
              <a:off x="-3825" y="3805385"/>
              <a:ext cx="2398726" cy="158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6" name="Picture 16" descr="Image result for cuttlefish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2148" y="5226050"/>
              <a:ext cx="3370019" cy="1802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“Head foot”</a:t>
            </a:r>
          </a:p>
          <a:p>
            <a:r>
              <a:rPr lang="en-US" dirty="0" smtClean="0"/>
              <a:t>Octopus, squid, cuttlefish, nautilus</a:t>
            </a:r>
          </a:p>
          <a:p>
            <a:r>
              <a:rPr lang="en-US" dirty="0" smtClean="0"/>
              <a:t>Most complex mollusks</a:t>
            </a:r>
          </a:p>
          <a:p>
            <a:r>
              <a:rPr lang="en-US" dirty="0" smtClean="0"/>
              <a:t>Head and foot fused</a:t>
            </a:r>
          </a:p>
          <a:p>
            <a:pPr lvl="1"/>
            <a:r>
              <a:rPr lang="en-US" dirty="0" smtClean="0"/>
              <a:t>Foot has been modified into  tentacles/arms for prey capture, attachment, locomotion, and for reproduction</a:t>
            </a:r>
          </a:p>
          <a:p>
            <a:pPr lvl="1"/>
            <a:r>
              <a:rPr lang="en-US" dirty="0" smtClean="0"/>
              <a:t>Tentacles: Octopus (8), </a:t>
            </a:r>
          </a:p>
          <a:p>
            <a:pPr lvl="1">
              <a:buNone/>
            </a:pPr>
            <a:r>
              <a:rPr lang="en-US" dirty="0" smtClean="0"/>
              <a:t>squid (10), nautilus (over 90)</a:t>
            </a:r>
          </a:p>
          <a:p>
            <a:r>
              <a:rPr lang="en-US" dirty="0" smtClean="0">
                <a:hlinkClick r:id="rId9"/>
              </a:rPr>
              <a:t>Predators</a:t>
            </a:r>
            <a:endParaRPr lang="en-US" dirty="0" smtClean="0"/>
          </a:p>
          <a:p>
            <a:pPr lvl="1"/>
            <a:r>
              <a:rPr lang="en-US" dirty="0" smtClean="0"/>
              <a:t>Mouth has jaws (beak-like) and </a:t>
            </a:r>
            <a:r>
              <a:rPr lang="en-US" dirty="0" err="1" smtClean="0"/>
              <a:t>radula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Handwriting" pitchFamily="66" charset="0"/>
              </a:rPr>
              <a:t>Characteristics: Cephalopods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Closed circulatory system</a:t>
            </a:r>
          </a:p>
          <a:p>
            <a:pPr lvl="1"/>
            <a:r>
              <a:rPr lang="en-US" dirty="0" smtClean="0"/>
              <a:t>Exchange of gases, nutrients, and metabolic wastes occurs via diffusion across capillary walls</a:t>
            </a:r>
          </a:p>
          <a:p>
            <a:pPr lvl="1"/>
            <a:r>
              <a:rPr lang="en-US" dirty="0" smtClean="0"/>
              <a:t>Brachial hearts (contractile arteries) pump blood across gills</a:t>
            </a:r>
          </a:p>
          <a:p>
            <a:r>
              <a:rPr lang="en-US" dirty="0" smtClean="0"/>
              <a:t>Most have lost shell </a:t>
            </a:r>
          </a:p>
          <a:p>
            <a:pPr>
              <a:buNone/>
            </a:pPr>
            <a:r>
              <a:rPr lang="en-US" dirty="0" smtClean="0"/>
              <a:t>(except nautilus)</a:t>
            </a:r>
          </a:p>
          <a:p>
            <a:pPr lvl="1"/>
            <a:r>
              <a:rPr lang="en-US" dirty="0" smtClean="0"/>
              <a:t>Exchange protection </a:t>
            </a:r>
          </a:p>
          <a:p>
            <a:pPr lvl="1">
              <a:buNone/>
            </a:pPr>
            <a:r>
              <a:rPr lang="en-US" dirty="0" smtClean="0"/>
              <a:t>for speed</a:t>
            </a:r>
          </a:p>
          <a:p>
            <a:r>
              <a:rPr lang="en-US" dirty="0" smtClean="0"/>
              <a:t>Move via jet </a:t>
            </a:r>
          </a:p>
          <a:p>
            <a:pPr>
              <a:buNone/>
            </a:pPr>
            <a:r>
              <a:rPr lang="en-US" dirty="0" smtClean="0"/>
              <a:t>propulsion</a:t>
            </a:r>
          </a:p>
        </p:txBody>
      </p:sp>
      <p:pic>
        <p:nvPicPr>
          <p:cNvPr id="9" name="Picture 5" descr="j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3657600"/>
            <a:ext cx="3352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152666" y="-76200"/>
            <a:ext cx="2808702" cy="6781800"/>
            <a:chOff x="-282148" y="7937"/>
            <a:chExt cx="3726082" cy="7020754"/>
          </a:xfrm>
        </p:grpSpPr>
        <p:pic>
          <p:nvPicPr>
            <p:cNvPr id="11" name="Picture 8" descr="Image result for squ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225" y="7937"/>
              <a:ext cx="3642159" cy="222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Image result for octop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0185">
              <a:off x="-166821" y="1922142"/>
              <a:ext cx="2688010" cy="189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Image result for nautilu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8" t="1966" r="8746" b="5249"/>
            <a:stretch/>
          </p:blipFill>
          <p:spPr bwMode="auto">
            <a:xfrm rot="21156215">
              <a:off x="-3825" y="3805385"/>
              <a:ext cx="2398726" cy="158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Image result for cuttlefish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2148" y="5226050"/>
              <a:ext cx="3370019" cy="1802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Nervous System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Well developed brain/nervous system</a:t>
            </a:r>
          </a:p>
          <a:p>
            <a:pPr lvl="1"/>
            <a:r>
              <a:rPr lang="en-US" dirty="0" smtClean="0"/>
              <a:t>Areas in brain devoted to locomotion, sensory perception, memory and decision making</a:t>
            </a:r>
          </a:p>
          <a:p>
            <a:pPr lvl="1"/>
            <a:r>
              <a:rPr lang="en-US" dirty="0" smtClean="0"/>
              <a:t>Eyes (no blind spot), </a:t>
            </a:r>
          </a:p>
          <a:p>
            <a:pPr lvl="1">
              <a:buNone/>
            </a:pPr>
            <a:r>
              <a:rPr lang="en-US" dirty="0" smtClean="0"/>
              <a:t>form images, discriminate </a:t>
            </a:r>
          </a:p>
          <a:p>
            <a:pPr lvl="1">
              <a:buNone/>
            </a:pPr>
            <a:r>
              <a:rPr lang="en-US" dirty="0" smtClean="0"/>
              <a:t>some colors</a:t>
            </a:r>
          </a:p>
          <a:p>
            <a:pPr lvl="1"/>
            <a:r>
              <a:rPr lang="en-US" dirty="0" smtClean="0"/>
              <a:t>Very sensitive suckers</a:t>
            </a:r>
          </a:p>
          <a:p>
            <a:pPr lvl="1"/>
            <a:r>
              <a:rPr lang="en-US" dirty="0" smtClean="0"/>
              <a:t>Chromatophores (pigment cells)</a:t>
            </a:r>
          </a:p>
          <a:p>
            <a:pPr lvl="2"/>
            <a:r>
              <a:rPr lang="en-US" dirty="0" smtClean="0"/>
              <a:t>Contract/expand and change color</a:t>
            </a:r>
          </a:p>
          <a:p>
            <a:pPr lvl="2"/>
            <a:r>
              <a:rPr lang="en-US" dirty="0" smtClean="0"/>
              <a:t>Change in combination with ink discharge (distraction mechanism)</a:t>
            </a:r>
          </a:p>
          <a:p>
            <a:pPr lvl="2"/>
            <a:r>
              <a:rPr lang="en-US" dirty="0" smtClean="0"/>
              <a:t>Can flicker, </a:t>
            </a:r>
            <a:r>
              <a:rPr lang="en-US" dirty="0" smtClean="0">
                <a:hlinkClick r:id="rId2" action="ppaction://hlinkfile"/>
              </a:rPr>
              <a:t>blend-in </a:t>
            </a:r>
            <a:r>
              <a:rPr lang="en-US" dirty="0" smtClean="0"/>
              <a:t>, and used in courtship</a:t>
            </a:r>
          </a:p>
        </p:txBody>
      </p:sp>
      <p:pic>
        <p:nvPicPr>
          <p:cNvPr id="9" name="Picture 4" descr="http://molluscs.at/images/weichtiere/kopffuesser/fangar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66700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152666" y="-76200"/>
            <a:ext cx="2808702" cy="6781800"/>
            <a:chOff x="-282148" y="7937"/>
            <a:chExt cx="3726082" cy="7020754"/>
          </a:xfrm>
        </p:grpSpPr>
        <p:pic>
          <p:nvPicPr>
            <p:cNvPr id="11" name="Picture 8" descr="Image result for squ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225" y="7937"/>
              <a:ext cx="3642159" cy="222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Image result for octopu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0185">
              <a:off x="-166821" y="1922142"/>
              <a:ext cx="2688010" cy="189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Image result for nautilu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8" t="1966" r="8746" b="5249"/>
            <a:stretch/>
          </p:blipFill>
          <p:spPr bwMode="auto">
            <a:xfrm rot="21156215">
              <a:off x="-3825" y="3805385"/>
              <a:ext cx="2398726" cy="158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Image result for cuttlefish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2148" y="5226050"/>
              <a:ext cx="3370019" cy="1802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Handwriting" pitchFamily="66" charset="0"/>
              </a:rPr>
              <a:t>Cephalopod Reproduction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Dioecious</a:t>
            </a:r>
          </a:p>
          <a:p>
            <a:r>
              <a:rPr lang="en-US" dirty="0" smtClean="0"/>
              <a:t>Sperm is retained in spermatophores, transferred to female’s oviduct via a specialized tentacle called a hectocotylus.</a:t>
            </a:r>
          </a:p>
          <a:p>
            <a:r>
              <a:rPr lang="en-US" dirty="0" smtClean="0"/>
              <a:t>Eggs are fertilized as they are leaving oviduct</a:t>
            </a:r>
          </a:p>
          <a:p>
            <a:r>
              <a:rPr lang="en-US" dirty="0" smtClean="0"/>
              <a:t>Deposited singly </a:t>
            </a:r>
          </a:p>
          <a:p>
            <a:pPr>
              <a:buNone/>
            </a:pPr>
            <a:r>
              <a:rPr lang="en-US" dirty="0" smtClean="0"/>
              <a:t>or as strings</a:t>
            </a:r>
          </a:p>
          <a:p>
            <a:r>
              <a:rPr lang="en-US" dirty="0" smtClean="0"/>
              <a:t>Female will brood </a:t>
            </a:r>
          </a:p>
          <a:p>
            <a:pPr>
              <a:buNone/>
            </a:pPr>
            <a:r>
              <a:rPr lang="en-US" dirty="0" smtClean="0"/>
              <a:t>over young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Hatchlings are mini-adults</a:t>
            </a:r>
          </a:p>
        </p:txBody>
      </p:sp>
      <p:pic>
        <p:nvPicPr>
          <p:cNvPr id="9" name="Picture 8" descr="Young octopuses are a favourite prey to many sea living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05200"/>
            <a:ext cx="320040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0" y="-76200"/>
            <a:ext cx="2808702" cy="6781800"/>
            <a:chOff x="-282148" y="7937"/>
            <a:chExt cx="3726082" cy="7020754"/>
          </a:xfrm>
        </p:grpSpPr>
        <p:pic>
          <p:nvPicPr>
            <p:cNvPr id="11" name="Picture 8" descr="Image result for squ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225" y="7937"/>
              <a:ext cx="3642159" cy="222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Image result for octop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0185">
              <a:off x="-166821" y="1922142"/>
              <a:ext cx="2688010" cy="189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Image result for nautilu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8" t="1966" r="8746" b="5249"/>
            <a:stretch/>
          </p:blipFill>
          <p:spPr bwMode="auto">
            <a:xfrm rot="21156215">
              <a:off x="-3825" y="3805385"/>
              <a:ext cx="2398726" cy="158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Image result for cuttlefish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2148" y="5226050"/>
              <a:ext cx="3370019" cy="1802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echhouse.brown.edu/~spg/blueringed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0767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</a:rPr>
              <a:t>Octopus</a:t>
            </a:r>
            <a:endParaRPr lang="en-US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876800"/>
            <a:ext cx="67818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Shell is absent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Crawls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Nocturnal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Feeds on snails, fish, crustaceans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Inject venom into prey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2.wikia.nocookie.net/__cb20120610134316/animalcrossing/images/0/0e/Real_Life_Squ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886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</a:rPr>
              <a:t>Squid</a:t>
            </a:r>
            <a:endParaRPr lang="en-US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4267200"/>
            <a:ext cx="5105400" cy="2316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Shell is reduced to an internal, </a:t>
            </a:r>
            <a:r>
              <a:rPr lang="en-US" dirty="0" err="1" smtClean="0">
                <a:solidFill>
                  <a:schemeClr val="bg1"/>
                </a:solidFill>
              </a:rPr>
              <a:t>chitinous</a:t>
            </a:r>
            <a:r>
              <a:rPr lang="en-US" dirty="0" smtClean="0">
                <a:solidFill>
                  <a:schemeClr val="bg1"/>
                </a:solidFill>
              </a:rPr>
              <a:t> structure called a pen.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Feed on fish and shrimp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get up to 100 feet long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qu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  <a:noFill/>
        </p:spPr>
      </p:pic>
      <p:pic>
        <p:nvPicPr>
          <p:cNvPr id="5" name="Picture 9" descr="020726_squ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ndeliondiadem.files.wordpress.com/2009/03/nautilus.jpg?w=570"/>
          <p:cNvPicPr>
            <a:picLocks noChangeAspect="1" noChangeArrowheads="1"/>
          </p:cNvPicPr>
          <p:nvPr/>
        </p:nvPicPr>
        <p:blipFill>
          <a:blip r:embed="rId2" cstate="print"/>
          <a:srcRect t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800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</a:rPr>
              <a:t>Nautilus</a:t>
            </a:r>
            <a:endParaRPr lang="en-US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As it grows, moves forward in shell leaving an empty chamber behind.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These chambers are filled with gases and the nautili can regulate the amount of gas in each chamber as it needs to change buoyancy.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Feed on small invertebrates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-z-animals.com/media/animals/images/470x370/cuttlefis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10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Handwriting" pitchFamily="66" charset="0"/>
              </a:rPr>
              <a:t>Cuttlefish</a:t>
            </a:r>
            <a:endParaRPr lang="en-US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65637"/>
            <a:ext cx="9144000" cy="2392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Porous, internal shell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Leaves small gas filled spaces for buoyancy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Shell is used to supplement some pet birds’ diet (calcium)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Feed on small invertebrates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Characteristics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7010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or three distinct body parts</a:t>
            </a:r>
          </a:p>
          <a:p>
            <a:pPr lvl="1"/>
            <a:r>
              <a:rPr lang="en-US" dirty="0" smtClean="0"/>
              <a:t>Head-foot</a:t>
            </a:r>
          </a:p>
          <a:p>
            <a:pPr lvl="2"/>
            <a:r>
              <a:rPr lang="en-US" dirty="0" smtClean="0"/>
              <a:t>Head: contains the mouth and sensory organs.  Some have a radula (toothed organ to scrape food)</a:t>
            </a:r>
          </a:p>
          <a:p>
            <a:pPr lvl="2"/>
            <a:r>
              <a:rPr lang="en-US" dirty="0" smtClean="0"/>
              <a:t>Foot: muscular for burrowing or modified into tentacles.</a:t>
            </a:r>
          </a:p>
          <a:p>
            <a:pPr lvl="1"/>
            <a:r>
              <a:rPr lang="en-US" dirty="0" smtClean="0"/>
              <a:t>Visceral Mass</a:t>
            </a:r>
          </a:p>
          <a:p>
            <a:pPr lvl="2"/>
            <a:r>
              <a:rPr lang="en-US" dirty="0" smtClean="0"/>
              <a:t>Opens to the outside</a:t>
            </a:r>
          </a:p>
          <a:p>
            <a:pPr lvl="2"/>
            <a:r>
              <a:rPr lang="en-US" dirty="0" smtClean="0"/>
              <a:t>Functions in gas exchange, excretion, elimination of digestive wastes, and release of reproductive products</a:t>
            </a:r>
          </a:p>
          <a:p>
            <a:pPr lvl="1"/>
            <a:r>
              <a:rPr lang="en-US" dirty="0" smtClean="0"/>
              <a:t>Mantle</a:t>
            </a:r>
          </a:p>
          <a:p>
            <a:pPr lvl="2"/>
            <a:r>
              <a:rPr lang="en-US" dirty="0" smtClean="0"/>
              <a:t>Encloses all body organs (heart, stomach, gills)</a:t>
            </a:r>
          </a:p>
          <a:p>
            <a:pPr lvl="2"/>
            <a:r>
              <a:rPr lang="en-US" dirty="0" smtClean="0"/>
              <a:t>Secretes shell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0" y="0"/>
            <a:ext cx="2057400" cy="6858000"/>
            <a:chOff x="0" y="0"/>
            <a:chExt cx="2057400" cy="6858000"/>
          </a:xfrm>
        </p:grpSpPr>
        <p:pic>
          <p:nvPicPr>
            <p:cNvPr id="4" name="Picture 2" descr="http://www.pbs.org/kcet/shapeoflife/imganim/molluscs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057400" cy="1905000"/>
            </a:xfrm>
            <a:prstGeom prst="rect">
              <a:avLst/>
            </a:prstGeom>
            <a:noFill/>
          </p:spPr>
        </p:pic>
        <p:pic>
          <p:nvPicPr>
            <p:cNvPr id="4098" name="Picture 2" descr="http://cdn.cliftonhatfield.com/wp-content/uploads/2010/02/slu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05000"/>
              <a:ext cx="2057400" cy="1600200"/>
            </a:xfrm>
            <a:prstGeom prst="rect">
              <a:avLst/>
            </a:prstGeom>
            <a:noFill/>
          </p:spPr>
        </p:pic>
        <p:pic>
          <p:nvPicPr>
            <p:cNvPr id="4100" name="Picture 4" descr="http://www.augsburg.edu/home/biology/photoofmonth/scallop-eyes-menacing-wid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9000"/>
              <a:ext cx="2057400" cy="1905000"/>
            </a:xfrm>
            <a:prstGeom prst="rect">
              <a:avLst/>
            </a:prstGeom>
            <a:noFill/>
          </p:spPr>
        </p:pic>
        <p:pic>
          <p:nvPicPr>
            <p:cNvPr id="4102" name="Picture 6" descr="http://upload.wikimedia.org/wikipedia/commons/1/1b/Nautilus_profile.jpg"/>
            <p:cNvPicPr>
              <a:picLocks noChangeAspect="1" noChangeArrowheads="1"/>
            </p:cNvPicPr>
            <p:nvPr/>
          </p:nvPicPr>
          <p:blipFill>
            <a:blip r:embed="rId5" cstate="print"/>
            <a:srcRect l="7063" r="20288" b="16090"/>
            <a:stretch>
              <a:fillRect/>
            </a:stretch>
          </p:blipFill>
          <p:spPr bwMode="auto">
            <a:xfrm>
              <a:off x="1" y="4953000"/>
              <a:ext cx="2057399" cy="1905000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304800" y="2202026"/>
            <a:ext cx="1934900" cy="2857500"/>
            <a:chOff x="304800" y="2202026"/>
            <a:chExt cx="1934900" cy="2857500"/>
          </a:xfrm>
        </p:grpSpPr>
        <p:pic>
          <p:nvPicPr>
            <p:cNvPr id="9" name="Picture 8" descr="Radula of an octopu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337792">
              <a:off x="334700" y="2202026"/>
              <a:ext cx="1905000" cy="28575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04800" y="2209800"/>
              <a:ext cx="1253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RADULA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Ecological Impact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Zebra mussel (invasive species)</a:t>
            </a:r>
          </a:p>
          <a:p>
            <a:r>
              <a:rPr lang="en-US" dirty="0" smtClean="0"/>
              <a:t>Schistosoma parasite and snails</a:t>
            </a:r>
          </a:p>
          <a:p>
            <a:r>
              <a:rPr lang="en-US" dirty="0" smtClean="0"/>
              <a:t>Brain Research (octopus)</a:t>
            </a:r>
          </a:p>
          <a:p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Escargot (snail)</a:t>
            </a:r>
          </a:p>
          <a:p>
            <a:pPr lvl="1"/>
            <a:r>
              <a:rPr lang="en-US" dirty="0" smtClean="0"/>
              <a:t>Calamari (squid)</a:t>
            </a:r>
          </a:p>
          <a:p>
            <a:pPr lvl="1"/>
            <a:r>
              <a:rPr lang="en-US" dirty="0" smtClean="0"/>
              <a:t>Clams, scallops, and oysters</a:t>
            </a:r>
          </a:p>
          <a:p>
            <a:r>
              <a:rPr lang="en-US" dirty="0" smtClean="0"/>
              <a:t>Jewelry/decoration</a:t>
            </a:r>
            <a:endParaRPr 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0" y="0"/>
            <a:ext cx="2057400" cy="6858000"/>
            <a:chOff x="0" y="0"/>
            <a:chExt cx="2057400" cy="6858000"/>
          </a:xfrm>
        </p:grpSpPr>
        <p:pic>
          <p:nvPicPr>
            <p:cNvPr id="4" name="Picture 2" descr="http://www.pbs.org/kcet/shapeoflife/imganim/molluscs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057400" cy="1905000"/>
            </a:xfrm>
            <a:prstGeom prst="rect">
              <a:avLst/>
            </a:prstGeom>
            <a:noFill/>
          </p:spPr>
        </p:pic>
        <p:pic>
          <p:nvPicPr>
            <p:cNvPr id="4098" name="Picture 2" descr="http://cdn.cliftonhatfield.com/wp-content/uploads/2010/02/slu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05000"/>
              <a:ext cx="2057400" cy="1600200"/>
            </a:xfrm>
            <a:prstGeom prst="rect">
              <a:avLst/>
            </a:prstGeom>
            <a:noFill/>
          </p:spPr>
        </p:pic>
        <p:pic>
          <p:nvPicPr>
            <p:cNvPr id="4100" name="Picture 4" descr="http://www.augsburg.edu/home/biology/photoofmonth/scallop-eyes-menacing-wid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9000"/>
              <a:ext cx="2057400" cy="1905000"/>
            </a:xfrm>
            <a:prstGeom prst="rect">
              <a:avLst/>
            </a:prstGeom>
            <a:noFill/>
          </p:spPr>
        </p:pic>
        <p:pic>
          <p:nvPicPr>
            <p:cNvPr id="4102" name="Picture 6" descr="http://upload.wikimedia.org/wikipedia/commons/1/1b/Nautilus_profile.jpg"/>
            <p:cNvPicPr>
              <a:picLocks noChangeAspect="1" noChangeArrowheads="1"/>
            </p:cNvPicPr>
            <p:nvPr/>
          </p:nvPicPr>
          <p:blipFill>
            <a:blip r:embed="rId5" cstate="print"/>
            <a:srcRect l="7063" r="20288" b="16090"/>
            <a:stretch>
              <a:fillRect/>
            </a:stretch>
          </p:blipFill>
          <p:spPr bwMode="auto">
            <a:xfrm>
              <a:off x="1" y="4953000"/>
              <a:ext cx="2057399" cy="1905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Characteristics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Open circulatory system (except in the cephalopods)</a:t>
            </a:r>
          </a:p>
          <a:p>
            <a:pPr lvl="1"/>
            <a:r>
              <a:rPr lang="en-US" dirty="0" smtClean="0"/>
              <a:t>Blood vessels acts as pumps and release blood into open sinuses to “bathe” organs for gas exchange</a:t>
            </a:r>
          </a:p>
          <a:p>
            <a:pPr lvl="1"/>
            <a:endParaRPr 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0" y="0"/>
            <a:ext cx="2057400" cy="6858000"/>
            <a:chOff x="0" y="0"/>
            <a:chExt cx="2057400" cy="6858000"/>
          </a:xfrm>
        </p:grpSpPr>
        <p:pic>
          <p:nvPicPr>
            <p:cNvPr id="4" name="Picture 2" descr="http://www.pbs.org/kcet/shapeoflife/imganim/molluscs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057400" cy="1905000"/>
            </a:xfrm>
            <a:prstGeom prst="rect">
              <a:avLst/>
            </a:prstGeom>
            <a:noFill/>
          </p:spPr>
        </p:pic>
        <p:pic>
          <p:nvPicPr>
            <p:cNvPr id="4098" name="Picture 2" descr="http://cdn.cliftonhatfield.com/wp-content/uploads/2010/02/slu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05000"/>
              <a:ext cx="2057400" cy="1600200"/>
            </a:xfrm>
            <a:prstGeom prst="rect">
              <a:avLst/>
            </a:prstGeom>
            <a:noFill/>
          </p:spPr>
        </p:pic>
        <p:pic>
          <p:nvPicPr>
            <p:cNvPr id="4100" name="Picture 4" descr="http://www.augsburg.edu/home/biology/photoofmonth/scallop-eyes-menacing-wid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9000"/>
              <a:ext cx="2057400" cy="1905000"/>
            </a:xfrm>
            <a:prstGeom prst="rect">
              <a:avLst/>
            </a:prstGeom>
            <a:noFill/>
          </p:spPr>
        </p:pic>
        <p:pic>
          <p:nvPicPr>
            <p:cNvPr id="4102" name="Picture 6" descr="http://upload.wikimedia.org/wikipedia/commons/1/1b/Nautilus_profile.jpg"/>
            <p:cNvPicPr>
              <a:picLocks noChangeAspect="1" noChangeArrowheads="1"/>
            </p:cNvPicPr>
            <p:nvPr/>
          </p:nvPicPr>
          <p:blipFill>
            <a:blip r:embed="rId5" cstate="print"/>
            <a:srcRect l="7063" r="20288" b="16090"/>
            <a:stretch>
              <a:fillRect/>
            </a:stretch>
          </p:blipFill>
          <p:spPr bwMode="auto">
            <a:xfrm>
              <a:off x="1" y="4953000"/>
              <a:ext cx="2057399" cy="1905000"/>
            </a:xfrm>
            <a:prstGeom prst="rect">
              <a:avLst/>
            </a:prstGeom>
            <a:noFill/>
          </p:spPr>
        </p:pic>
      </p:grpSp>
      <p:pic>
        <p:nvPicPr>
          <p:cNvPr id="32770" name="Picture 2" descr="http://www.cartage.org.lb/en/themes/sciences/lifescience/generalbiology/physiology/CirculatorySystem/CirculatorySystem/TypesCirculatory/circsys_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038600"/>
            <a:ext cx="4267200" cy="266912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Class Bivalvia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“Hatchet Foot”</a:t>
            </a:r>
          </a:p>
          <a:p>
            <a:r>
              <a:rPr lang="en-US" dirty="0" smtClean="0"/>
              <a:t>Two shells</a:t>
            </a:r>
          </a:p>
          <a:p>
            <a:r>
              <a:rPr lang="en-US" dirty="0" smtClean="0"/>
              <a:t>Clams, oysters, mussels, and scallops</a:t>
            </a:r>
          </a:p>
          <a:p>
            <a:r>
              <a:rPr lang="en-US" dirty="0" smtClean="0"/>
              <a:t>Aquatic habitats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210287" y="44747"/>
            <a:ext cx="2689204" cy="6868623"/>
            <a:chOff x="-210287" y="44747"/>
            <a:chExt cx="2689204" cy="6868623"/>
          </a:xfrm>
        </p:grpSpPr>
        <p:pic>
          <p:nvPicPr>
            <p:cNvPr id="1026" name="Picture 2" descr="Image result for clam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15307" r="3742" b="16257"/>
            <a:stretch/>
          </p:blipFill>
          <p:spPr bwMode="auto">
            <a:xfrm rot="364913">
              <a:off x="-17191" y="44747"/>
              <a:ext cx="2473487" cy="191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mussel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277">
              <a:off x="-66453" y="3316201"/>
              <a:ext cx="2545370" cy="177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oyster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6625">
              <a:off x="-203094" y="1721616"/>
              <a:ext cx="2622556" cy="15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callop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9511">
              <a:off x="-210287" y="4823985"/>
              <a:ext cx="2361005" cy="208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86" name="Picture 2" descr="http://www.richard-seaman.com/Underwater/Australia/GiantClams/TridacnaCroceaOrDera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27430">
            <a:off x="822736" y="4036273"/>
            <a:ext cx="2567665" cy="2368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://upload.wikimedia.org/wikipedia/commons/thumb/4/4c/Scallop_eyes.jpg/220px-Scallop_ey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191000"/>
            <a:ext cx="3512176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http://nas.er.usgs.gov/XIMAGESERVERX/2008/20080327154152.jpg"/>
          <p:cNvPicPr>
            <a:picLocks noChangeAspect="1" noChangeArrowheads="1"/>
          </p:cNvPicPr>
          <p:nvPr/>
        </p:nvPicPr>
        <p:blipFill>
          <a:blip r:embed="rId8" cstate="print"/>
          <a:srcRect l="7668" t="10714" r="7987" b="7143"/>
          <a:stretch>
            <a:fillRect/>
          </a:stretch>
        </p:blipFill>
        <p:spPr bwMode="auto">
          <a:xfrm rot="19937485">
            <a:off x="6220345" y="4169670"/>
            <a:ext cx="2618692" cy="1825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Clams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saltwater</a:t>
            </a:r>
          </a:p>
          <a:p>
            <a:r>
              <a:rPr lang="en-US" dirty="0" smtClean="0"/>
              <a:t>May completely or partially burrow in sand/mud or attach to a substrate</a:t>
            </a:r>
          </a:p>
          <a:p>
            <a:r>
              <a:rPr lang="en-US" dirty="0" smtClean="0"/>
              <a:t>Shell is secreted by the mantle in rings</a:t>
            </a:r>
            <a:endParaRPr lang="en-US" dirty="0"/>
          </a:p>
          <a:p>
            <a:pPr lvl="1"/>
            <a:r>
              <a:rPr lang="en-US" dirty="0" smtClean="0"/>
              <a:t>Held together by ligaments</a:t>
            </a:r>
          </a:p>
          <a:p>
            <a:pPr lvl="1"/>
            <a:r>
              <a:rPr lang="en-US" dirty="0" smtClean="0"/>
              <a:t>Two powerful adductor muscles close the shells</a:t>
            </a:r>
          </a:p>
          <a:p>
            <a:pPr lvl="2"/>
            <a:r>
              <a:rPr lang="en-US" dirty="0" smtClean="0"/>
              <a:t>Defense against predators (mainly starfish)</a:t>
            </a:r>
          </a:p>
          <a:p>
            <a:pPr lvl="1"/>
            <a:r>
              <a:rPr lang="en-US" dirty="0" smtClean="0"/>
              <a:t>Oldest part of the shell is called the </a:t>
            </a:r>
            <a:r>
              <a:rPr lang="en-US" dirty="0" err="1" smtClean="0"/>
              <a:t>umbo</a:t>
            </a:r>
            <a:r>
              <a:rPr lang="en-US" dirty="0" smtClean="0"/>
              <a:t> (swollen area)</a:t>
            </a:r>
          </a:p>
        </p:txBody>
      </p:sp>
      <p:pic>
        <p:nvPicPr>
          <p:cNvPr id="25602" name="Picture 2" descr="https://encrypted-tbn1.gstatic.com/images?q=tbn:ANd9GcTi-uUcBp-EhjRw0zhwR9NbLVL_WoViyNrf7GGPLkOjuxTK7wwWFA"/>
          <p:cNvPicPr>
            <a:picLocks noChangeAspect="1" noChangeArrowheads="1"/>
          </p:cNvPicPr>
          <p:nvPr/>
        </p:nvPicPr>
        <p:blipFill>
          <a:blip r:embed="rId2" cstate="print"/>
          <a:srcRect l="13334" t="21390" r="13333" b="10160"/>
          <a:stretch>
            <a:fillRect/>
          </a:stretch>
        </p:blipFill>
        <p:spPr bwMode="auto">
          <a:xfrm rot="21179741">
            <a:off x="6669215" y="290950"/>
            <a:ext cx="2378202" cy="172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-183643" y="130629"/>
            <a:ext cx="2689204" cy="6868623"/>
            <a:chOff x="-210287" y="44747"/>
            <a:chExt cx="2689204" cy="6868623"/>
          </a:xfrm>
        </p:grpSpPr>
        <p:pic>
          <p:nvPicPr>
            <p:cNvPr id="12" name="Picture 2" descr="Image result for clam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15307" r="3742" b="16257"/>
            <a:stretch/>
          </p:blipFill>
          <p:spPr bwMode="auto">
            <a:xfrm rot="364913">
              <a:off x="-17191" y="44747"/>
              <a:ext cx="2473487" cy="191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mussel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277">
              <a:off x="-66453" y="3316201"/>
              <a:ext cx="2545370" cy="177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Image result for oyster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6625">
              <a:off x="-203094" y="1721616"/>
              <a:ext cx="2622556" cy="15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Image result for scallop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9511">
              <a:off x="-210287" y="4823985"/>
              <a:ext cx="2361005" cy="208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la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" y="457200"/>
            <a:ext cx="7943850" cy="595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Handwriting" pitchFamily="66" charset="0"/>
              </a:rPr>
              <a:t>Adaptations to a sedentary lifestyle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Filter-feeders</a:t>
            </a:r>
          </a:p>
          <a:p>
            <a:pPr lvl="1"/>
            <a:r>
              <a:rPr lang="en-US" dirty="0" smtClean="0"/>
              <a:t>Filter pollutants out of the water</a:t>
            </a:r>
          </a:p>
          <a:p>
            <a:pPr lvl="1"/>
            <a:r>
              <a:rPr lang="en-US" dirty="0" smtClean="0"/>
              <a:t>Mucus on gills trap food matter</a:t>
            </a:r>
          </a:p>
          <a:p>
            <a:r>
              <a:rPr lang="en-US" dirty="0" smtClean="0"/>
              <a:t>No head or </a:t>
            </a:r>
            <a:r>
              <a:rPr lang="en-US" dirty="0" err="1" smtClean="0"/>
              <a:t>radula</a:t>
            </a:r>
            <a:endParaRPr lang="en-US" dirty="0" smtClean="0"/>
          </a:p>
          <a:p>
            <a:r>
              <a:rPr lang="en-US" dirty="0" smtClean="0"/>
              <a:t>Sensory organs are poorly developed</a:t>
            </a:r>
          </a:p>
          <a:p>
            <a:pPr lvl="1"/>
            <a:r>
              <a:rPr lang="en-US" dirty="0" smtClean="0"/>
              <a:t>Light and touch only</a:t>
            </a:r>
          </a:p>
          <a:p>
            <a:pPr lvl="1"/>
            <a:r>
              <a:rPr lang="en-US" dirty="0" smtClean="0"/>
              <a:t>Ganglia in foot and above mouth</a:t>
            </a:r>
          </a:p>
          <a:p>
            <a:r>
              <a:rPr lang="en-US" dirty="0" smtClean="0"/>
              <a:t>Gas exchange via diffusion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210287" y="44747"/>
            <a:ext cx="2689204" cy="6868623"/>
            <a:chOff x="-210287" y="44747"/>
            <a:chExt cx="2689204" cy="6868623"/>
          </a:xfrm>
        </p:grpSpPr>
        <p:pic>
          <p:nvPicPr>
            <p:cNvPr id="10" name="Picture 2" descr="Image result for clam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15307" r="3742" b="16257"/>
            <a:stretch/>
          </p:blipFill>
          <p:spPr bwMode="auto">
            <a:xfrm rot="364913">
              <a:off x="-17191" y="44747"/>
              <a:ext cx="2473487" cy="191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mussel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277">
              <a:off x="-66453" y="3316201"/>
              <a:ext cx="2545370" cy="177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mage result for oyster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6625">
              <a:off x="-203094" y="1721616"/>
              <a:ext cx="2622556" cy="15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mage result for scallop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9511">
              <a:off x="-210287" y="4823985"/>
              <a:ext cx="2361005" cy="208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781800" cy="4525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10287" y="44747"/>
            <a:ext cx="2689204" cy="6868623"/>
            <a:chOff x="-210287" y="44747"/>
            <a:chExt cx="2689204" cy="6868623"/>
          </a:xfrm>
        </p:grpSpPr>
        <p:pic>
          <p:nvPicPr>
            <p:cNvPr id="11" name="Picture 2" descr="Image result for clam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15307" r="3742" b="16257"/>
            <a:stretch/>
          </p:blipFill>
          <p:spPr bwMode="auto">
            <a:xfrm rot="364913">
              <a:off x="-17191" y="44747"/>
              <a:ext cx="2473487" cy="191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ussel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277">
              <a:off x="-66453" y="3316201"/>
              <a:ext cx="2545370" cy="177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oyster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6625">
              <a:off x="-203094" y="1721616"/>
              <a:ext cx="2622556" cy="150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Image result for scallop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9511">
              <a:off x="-210287" y="4823985"/>
              <a:ext cx="2361005" cy="208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4" name="Picture 2" descr="http://www.merriam-webster.com/images/concise/large/72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57200"/>
            <a:ext cx="8191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989</Words>
  <Application>Microsoft Office PowerPoint</Application>
  <PresentationFormat>On-screen Show (4:3)</PresentationFormat>
  <Paragraphs>185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Phylum Mollusca</vt:lpstr>
      <vt:lpstr>Characteristics</vt:lpstr>
      <vt:lpstr>Characteristics</vt:lpstr>
      <vt:lpstr>Characteristics</vt:lpstr>
      <vt:lpstr>Class Bivalvia</vt:lpstr>
      <vt:lpstr>Clams</vt:lpstr>
      <vt:lpstr>PowerPoint Presentation</vt:lpstr>
      <vt:lpstr>Adaptations to a sedentary lifestyle</vt:lpstr>
      <vt:lpstr>PowerPoint Presentation</vt:lpstr>
      <vt:lpstr>Reproduction</vt:lpstr>
      <vt:lpstr>PowerPoint Presentation</vt:lpstr>
      <vt:lpstr>Scallops</vt:lpstr>
      <vt:lpstr>Oysters</vt:lpstr>
      <vt:lpstr>Class Gastropoda</vt:lpstr>
      <vt:lpstr>Characteristics</vt:lpstr>
      <vt:lpstr>Snails</vt:lpstr>
      <vt:lpstr>Snails</vt:lpstr>
      <vt:lpstr>Reproduction</vt:lpstr>
      <vt:lpstr>Slugs</vt:lpstr>
      <vt:lpstr>PowerPoint Presentation</vt:lpstr>
      <vt:lpstr>Class Cephalopoda</vt:lpstr>
      <vt:lpstr>Characteristics: Cephalopods</vt:lpstr>
      <vt:lpstr>Nervous System</vt:lpstr>
      <vt:lpstr>Cephalopod Reproduction</vt:lpstr>
      <vt:lpstr>Octopus</vt:lpstr>
      <vt:lpstr>Squid</vt:lpstr>
      <vt:lpstr>PowerPoint Presentation</vt:lpstr>
      <vt:lpstr>Nautilus</vt:lpstr>
      <vt:lpstr>Cuttlefish</vt:lpstr>
      <vt:lpstr>Ecological Impact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Mollusca</dc:title>
  <dc:creator>businae</dc:creator>
  <cp:lastModifiedBy>Abby Busing</cp:lastModifiedBy>
  <cp:revision>49</cp:revision>
  <cp:lastPrinted>2016-03-28T16:30:26Z</cp:lastPrinted>
  <dcterms:created xsi:type="dcterms:W3CDTF">2012-10-10T12:52:58Z</dcterms:created>
  <dcterms:modified xsi:type="dcterms:W3CDTF">2018-04-03T18:38:25Z</dcterms:modified>
</cp:coreProperties>
</file>