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97" autoAdjust="0"/>
    <p:restoredTop sz="94660"/>
  </p:normalViewPr>
  <p:slideViewPr>
    <p:cSldViewPr>
      <p:cViewPr varScale="1">
        <p:scale>
          <a:sx n="123" d="100"/>
          <a:sy n="123" d="100"/>
        </p:scale>
        <p:origin x="-33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E322-B090-442F-97E2-CD17752234D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9FC0-080B-4A38-A2E7-A2167D9942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hyperlink" Target="http://www.google.com/url?sa=i&amp;rct=j&amp;q=sea+urchins&amp;source=images&amp;cd=&amp;cad=rja&amp;uact=8&amp;docid=98Mzz6ZbLERPEM&amp;tbnid=kyaBZcZggoRXpM:&amp;ved=0CAUQjRw&amp;url=http://marissamarinescience.synthasite.com/purple-sea-urchin.php&amp;ei=TfdHU8XkIImjsQSktIHADw&amp;bvm=bv.64542518,d.dmQ&amp;psig=AFQjCNGQZba6YcRLbKWeT9qECntixg88ig&amp;ust=139731158917641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serpent%20stars&amp;source=images&amp;cd=&amp;cad=rja&amp;uact=8&amp;docid=lB_Fji56lPjqEM&amp;tbnid=olHNvFlyZ3ZQ6M:&amp;ved=0CAUQjRw&amp;url=http://www.kaboodle.com/reviews/red-serpent-starfish-24.99&amp;ei=SCFIU4moCO7fsATh1ICoDQ&amp;bvm=bv.64542518,d.b2U&amp;psig=AFQjCNGFVHU7VU_Fj33YlQeAQVUfhz5RmQ&amp;ust=1397322435430252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12" Type="http://schemas.openxmlformats.org/officeDocument/2006/relationships/hyperlink" Target="http://www.google.com/url?sa=i&amp;rct=j&amp;q=brittle+stars&amp;source=images&amp;cd=&amp;cad=rja&amp;uact=8&amp;docid=6pFbE55UyTjn7M&amp;tbnid=yrG2Aq3WqI146M:&amp;ved=0CAUQjRw&amp;url=http://tolweb.org/Echinodermata&amp;ei=LSFIU-DoJNTJsATmhIHADg&amp;bvm=bv.64542518,d.b2U&amp;psig=AFQjCNE378hL2fxym1vs5DQ2HQR1kBn47g&amp;ust=139732232461335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brittle+stars&amp;source=images&amp;cd=&amp;cad=rja&amp;uact=8&amp;docid=vKgAXd58fxIcmM&amp;tbnid=Yfw-aExAPLkubM:&amp;ved=0CAUQjRw&amp;url=http://www.biologyjunction.com/echinoderm_notes.htm&amp;ei=5yBIU_fGDOq0sATWwYGgCQ&amp;bvm=bv.64542518,d.b2U&amp;psig=AFQjCNE378hL2fxym1vs5DQ2HQR1kBn47g&amp;ust=1397322324613357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5.jpeg"/><Relationship Id="rId10" Type="http://schemas.openxmlformats.org/officeDocument/2006/relationships/hyperlink" Target="http://www.google.com/url?sa=i&amp;rct=j&amp;q=basket%20stars&amp;source=images&amp;cd=&amp;cad=rja&amp;uact=8&amp;docid=zrUiOwSjyP8h0M&amp;tbnid=zZjj-9-SByD30M:&amp;ved=0CAUQjRw&amp;url=http://www.reefcentral.com/forums/showthread.php?s%3D%26threadid%3D1472289%26highlight%3DBasket%2BStar&amp;ei=YiFIU98irb6xBLOxgNAK&amp;bvm=bv.64542518,d.b2U&amp;psig=AFQjCNEI6pshLdvNYDAYm3S9iVC8sZ17nQ&amp;ust=1397322456452112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url?sa=i&amp;rct=j&amp;q=sea+cucumber+mouth&amp;source=images&amp;cd=&amp;cad=rja&amp;uact=8&amp;docid=xRsyEFD2llcwqM&amp;tbnid=k5oR-bvEiO-wSM:&amp;ved=0CAUQjRw&amp;url=http://www.messersmith.name/wordpress/tag/pseudanthias-tuka/&amp;ei=YSNIU_vcJcivsASJwYHoCA&amp;bvm=bv.64542518,d.b2U&amp;psig=AFQjCNFvJIK3FqwiqS1wM5OCAkPG5_EsEA&amp;ust=13973229510269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google.com/url?sa=i&amp;rct=j&amp;q=sea%20cucumber&amp;source=images&amp;cd=&amp;cad=rja&amp;uact=8&amp;docid=Da4xvfoNBGLDfM&amp;tbnid=QLXFL4-k5FfvaM:&amp;ved=0CAUQjRw&amp;url=http://www.freegreatpicture.com/food-culture/sea-cucumber-32115&amp;ei=fiRIU4f1J7OmsASxtoG4CA&amp;bvm=bv.64542518,d.b2U&amp;psig=AFQjCNEMqF4i1SNq5KMcw2l2f6X_kKlK1g&amp;ust=1397323255505417" TargetMode="External"/><Relationship Id="rId7" Type="http://schemas.openxmlformats.org/officeDocument/2006/relationships/hyperlink" Target="http://www.google.com/url?sa=i&amp;rct=j&amp;q=sea%20cucumber&amp;source=images&amp;cd=&amp;cad=rja&amp;uact=8&amp;docid=Kkx6oaLyDXP-bM&amp;tbnid=6WQW1G4r9lBmyM:&amp;ved=0CAUQjRw&amp;url=http://www.starfish.ch/reef/echinoderms.html&amp;ei=xyRIU-zWCMqnsQSvkYCQCA&amp;bvm=bv.64542518,d.b2U&amp;psig=AFQjCNFIHht0bgCU26weP70hL0yIetP6hQ&amp;ust=139732333141156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/url?sa=i&amp;rct=j&amp;q=sea%20cucumber&amp;source=images&amp;cd=&amp;cad=rja&amp;uact=8&amp;docid=o3pBribPUHeVbM&amp;tbnid=bYpbCewkYNa7cM:&amp;ved=0CAUQjRw&amp;url=http://nachodonut.wordpress.com/2010/10/13/sea-cucumber/&amp;ei=jSRIU6S9DabQsAT8qICQBw&amp;bvm=bv.64542518,d.b2U&amp;psig=AFQjCNEMqF4i1SNq5KMcw2l2f6X_kKlK1g&amp;ust=1397323255505417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://www.google.com/url?sa=i&amp;rct=j&amp;q=sea+cucumber,+pearfish&amp;source=images&amp;cd=&amp;cad=rja&amp;uact=8&amp;docid=RmUjepqR7d8TUM&amp;tbnid=h12GMNgqEzbLcM:&amp;ved=0CAUQjRw&amp;url=http://beforeitsnews.com/beyond-science/2013/11/well-then-pearlfish-climbs-into-anus-of-sea-cucumber-video-2444112.html&amp;ei=LiVIU_vyBZW0sATQioDgCQ&amp;bvm=bv.64542518,d.dmQ&amp;psig=AFQjCNGlPpdOdZq4kJmGbBWeovJ7sxA_jQ&amp;ust=139732343147832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sea+lilies+vs+feather+stars&amp;source=images&amp;cd=&amp;cad=rja&amp;uact=8&amp;docid=eBkoX8ytyBRV_M&amp;tbnid=2CmE7_y7L-qOlM:&amp;ved=0CAUQjRw&amp;url=http://ashira.blogspot.com/2007_05_01_archive.html&amp;ei=qydIU6uWEObPsASDh4HQCw&amp;bvm=bv.64542518,d.dmQ&amp;psig=AFQjCNEfdZpIGHn3aSbWXMjs9bzqH-J1RA&amp;ust=1397324071705189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url?sa=i&amp;rct=j&amp;q=sea%20lilie&amp;source=images&amp;cd=&amp;cad=rja&amp;uact=8&amp;docid=hzWuzw61KmIMLM&amp;tbnid=ciofOI2bhiNnqM:&amp;ved=0CAUQjRw&amp;url=http://www.mbari.org/news/feature-image/sea-lily.html&amp;ei=yCdIU_qRHLjLsASJ64HwAw&amp;bvm=bv.64542518,d.dmQ&amp;psig=AFQjCNHFfetWVodP-039skuT_LLKxKZ80Q&amp;ust=139732409434758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sforchange.files.wordpress.com/2011/06/starfis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Phylum </a:t>
            </a:r>
            <a:r>
              <a:rPr lang="en-US" dirty="0" err="1" smtClean="0">
                <a:latin typeface="Lucida Calligraphy" pitchFamily="66" charset="0"/>
              </a:rPr>
              <a:t>Echinodermata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14750"/>
            <a:ext cx="3429000" cy="14287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“spiny skinned”</a:t>
            </a:r>
          </a:p>
          <a:p>
            <a:r>
              <a:rPr lang="en-US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~7,000 species</a:t>
            </a:r>
            <a:endParaRPr lang="en-US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Reproduction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477000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Asexual Reproduction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Regeneration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As long as the arm contains part of the central disc, then it can regenerate into a new starfish.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May take years.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 descr="http://t0.gstatic.com/images?q=tbn:ANd9GcTMnEuC2Jhg7MXHPrgT6n3s89_y2UhQZ956vpVErNTZdV509yHrYg:wwwdelivery.superstock.com/WI/223/1566/200801/PreviewComp/SuperStock_1566-4033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11948">
            <a:off x="5830481" y="3290601"/>
            <a:ext cx="2730009" cy="181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858000" y="133350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>
                <a:solidFill>
                  <a:srgbClr val="7030A0"/>
                </a:solidFill>
                <a:latin typeface="Lucida Calligraphy" pitchFamily="66" charset="0"/>
              </a:rPr>
              <a:t>Asteroidea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Starfish Development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0"/>
            <a:ext cx="4930775" cy="41147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MV Boli" pitchFamily="2" charset="0"/>
                <a:cs typeface="MV Boli" pitchFamily="2" charset="0"/>
              </a:rPr>
              <a:t>Biplannaria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sz="2200" dirty="0" smtClean="0">
                <a:latin typeface="MV Boli" pitchFamily="2" charset="0"/>
                <a:cs typeface="MV Boli" pitchFamily="2" charset="0"/>
              </a:rPr>
              <a:t>(1</a:t>
            </a:r>
            <a:r>
              <a:rPr lang="en-US" sz="2200" baseline="30000" dirty="0" smtClean="0">
                <a:latin typeface="MV Boli" pitchFamily="2" charset="0"/>
                <a:cs typeface="MV Boli" pitchFamily="2" charset="0"/>
              </a:rPr>
              <a:t>st</a:t>
            </a:r>
            <a:r>
              <a:rPr lang="en-US" sz="2200" dirty="0" smtClean="0">
                <a:latin typeface="MV Boli" pitchFamily="2" charset="0"/>
                <a:cs typeface="MV Boli" pitchFamily="2" charset="0"/>
              </a:rPr>
              <a:t> larval stage)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Ciliated bands for locomotion and feeding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Free-swimming</a:t>
            </a:r>
          </a:p>
          <a:p>
            <a:r>
              <a:rPr lang="en-US" dirty="0" err="1" smtClean="0">
                <a:latin typeface="MV Boli" pitchFamily="2" charset="0"/>
                <a:cs typeface="MV Boli" pitchFamily="2" charset="0"/>
              </a:rPr>
              <a:t>Brachiolaria</a:t>
            </a:r>
            <a:endParaRPr lang="en-US" dirty="0" smtClean="0">
              <a:latin typeface="MV Boli" pitchFamily="2" charset="0"/>
              <a:cs typeface="MV Boli" pitchFamily="2" charset="0"/>
            </a:endParaRP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Arms and a sucker to hold in place until metamorphosis is complete.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brachiolari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t="6540" r="18977" b="5664"/>
          <a:stretch>
            <a:fillRect/>
          </a:stretch>
        </p:blipFill>
        <p:spPr bwMode="auto">
          <a:xfrm>
            <a:off x="6640081" y="2900144"/>
            <a:ext cx="2366125" cy="20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bipinnari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6000" r="10487" b="6000"/>
          <a:stretch>
            <a:fillRect/>
          </a:stretch>
        </p:blipFill>
        <p:spPr bwMode="auto">
          <a:xfrm>
            <a:off x="6677026" y="942132"/>
            <a:ext cx="2241549" cy="182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 smtClean="0">
                <a:solidFill>
                  <a:srgbClr val="7030A0"/>
                </a:solidFill>
                <a:latin typeface="Lucida Calligraphy" pitchFamily="66" charset="0"/>
              </a:rPr>
              <a:t>Echinoidea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0"/>
            <a:ext cx="6477000" cy="3657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Sand dollars and Sea Urchins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No arms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Tube Feet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Skeleton is called a test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Covered in spines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Can be long and prominent (sea urchins)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Short and felt-like (sand dollars)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Mouth has five hard “teeth” known as Aristotle’s lantern (for chewing)</a:t>
            </a:r>
          </a:p>
          <a:p>
            <a:r>
              <a:rPr lang="en-US" dirty="0" err="1" smtClean="0">
                <a:latin typeface="MV Boli" pitchFamily="2" charset="0"/>
                <a:cs typeface="MV Boli" pitchFamily="2" charset="0"/>
              </a:rPr>
              <a:t>Dioecious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, external fertilization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Radial or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Biradial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Symmetry</a:t>
            </a:r>
          </a:p>
          <a:p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www.ucmp.berkeley.edu/echinodermata/echinoid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3"/>
          <a:stretch/>
        </p:blipFill>
        <p:spPr bwMode="auto">
          <a:xfrm rot="399917">
            <a:off x="5815213" y="811178"/>
            <a:ext cx="3074357" cy="3218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marissamarinescience.synthasite.com/resources/444246a-i3.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717">
            <a:off x="2021310" y="1309750"/>
            <a:ext cx="3810000" cy="258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 smtClean="0">
                <a:solidFill>
                  <a:srgbClr val="7030A0"/>
                </a:solidFill>
                <a:latin typeface="Lucida Calligraphy" pitchFamily="66" charset="0"/>
              </a:rPr>
              <a:t>Ophiuroidea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4770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Brittle stars and Basket stars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~2000 species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Grasping type movement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Predators/Scavengers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Tube feet lack suction 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water vascular system not used for movement</a:t>
            </a: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477000" cy="339447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t2.gstatic.com/images?q=tbn:ANd9GcQJROx1i_L8d_3XocjeSFoSg8EJUGOCK7-XCCH88dsHD1UByP4BAQ:www.biologyjunction.com/images/star2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084">
            <a:off x="2554876" y="2232911"/>
            <a:ext cx="3444657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t1.gstatic.com/images?q=tbn:ANd9GcT7jHrQc1_69d0MD-dgi9lRKx8SpaqbjtyBFWvWed0qAKpX4rJF:www.kaboodle.com/hi/img/2/0/0/14f/5/AAAAAteNUwAAAAAAAU9SCw.jpg%3Fv%3D122205222600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300">
            <a:off x="2370002" y="91892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t3.gstatic.com/images?q=tbn:ANd9GcQriLehZgibq4EC01KrAbLB9TLQiL5R4KcKDSDsW4IhygueEvb3fw:www.dnr.sc.gov/marine/sertc/images/photo%2520gallery/crinoid%252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950">
            <a:off x="5054091" y="1"/>
            <a:ext cx="3817620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t2.gstatic.com/images?q=tbn:ANd9GcTvz6Zo-U31hEv4lgp7YFHPHtW0tKrpVzlmE9bRFt0d3pC5k9rYLw:tolweb.org/tree/ToLimages/brittl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2286">
            <a:off x="6447474" y="2802322"/>
            <a:ext cx="2138579" cy="2588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 smtClean="0">
                <a:solidFill>
                  <a:srgbClr val="7030A0"/>
                </a:solidFill>
                <a:latin typeface="Lucida Calligraphy" pitchFamily="66" charset="0"/>
              </a:rPr>
              <a:t>Holothuroidea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477000" cy="3394472"/>
          </a:xfrm>
        </p:spPr>
        <p:txBody>
          <a:bodyPr/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Sea cucumber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~1500 species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Soft cylindrical body-warty skin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Crawl over surfaces or burrow through substrates</a:t>
            </a:r>
          </a:p>
          <a:p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ssersmith.name/wordpress/wp-content/uploads/2010/02/sea_cucumber_bohadschia-graeffei_IMG_0712-sea-cucumb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983">
            <a:off x="5211646" y="2012644"/>
            <a:ext cx="4067128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4770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Endoskeleton is reduced to spicules (lacks spines and pincers)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No arms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Move by contractions of body wall muscles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Short tentacle-like tube feet around mouth for burrowing and feeding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5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9800" y="206375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 smtClean="0">
                <a:solidFill>
                  <a:srgbClr val="7030A0"/>
                </a:solidFill>
                <a:latin typeface="Lucida Calligraphy" pitchFamily="66" charset="0"/>
              </a:rPr>
              <a:t>Holothuroidea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4770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Defense mechanisms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Respiratory tree (gas exchange) </a:t>
            </a:r>
          </a:p>
          <a:p>
            <a:pPr lvl="2"/>
            <a:r>
              <a:rPr lang="en-US" dirty="0" smtClean="0">
                <a:latin typeface="MV Boli" pitchFamily="2" charset="0"/>
                <a:cs typeface="MV Boli" pitchFamily="2" charset="0"/>
              </a:rPr>
              <a:t>Attaches at rectum and branches through body cavity</a:t>
            </a:r>
          </a:p>
          <a:p>
            <a:pPr lvl="2"/>
            <a:r>
              <a:rPr lang="en-US" dirty="0" smtClean="0">
                <a:latin typeface="MV Boli" pitchFamily="2" charset="0"/>
                <a:cs typeface="MV Boli" pitchFamily="2" charset="0"/>
              </a:rPr>
              <a:t>Can be expelled from anus to entrap enemies (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Cuverian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tubules)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Some can even eject internal organs and regenerate them!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Some have toxins in body wall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9800" y="206375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 smtClean="0">
                <a:solidFill>
                  <a:srgbClr val="7030A0"/>
                </a:solidFill>
                <a:latin typeface="Lucida Calligraphy" pitchFamily="66" charset="0"/>
              </a:rPr>
              <a:t>Holothuroidea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477000" cy="339447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1260">
            <a:off x="173234" y="2667048"/>
            <a:ext cx="3289168" cy="197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t1.gstatic.com/images?q=tbn:ANd9GcRZeQD1SYDDOTwOLPpOd-EhVtroJyB5GJ_yzUwDUbXbBuaO5wRm_A:www.freegreatpicture.com/files/photo65/32115-sea-cucumb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462" flipH="1">
            <a:off x="5366837" y="664046"/>
            <a:ext cx="3971591" cy="2592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t3.gstatic.com/images?q=tbn:ANd9GcTVat-kESkXA-5Imk7DypVY5ZZpBSFsTBSJ-j-GJvKxRf4NJA8n:nachodonut.files.wordpress.com/2010/10/faria_sea-cucumber_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681">
            <a:off x="2159440" y="258423"/>
            <a:ext cx="3235325" cy="256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://t2.gstatic.com/images?q=tbn:ANd9GcTzjrcYe3zGmWpJ4cO9PEIdR1NJP_FjlnypW1Xu9X8_dXIqfLaU:www.starfish.ch/Fotos/echinoderms-Stachelhauter/seacucumbers-Seewalzen/Bohadschia-argus-cuvierian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763">
            <a:off x="127100" y="341759"/>
            <a:ext cx="2154305" cy="161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://t2.gstatic.com/images?q=tbn:ANd9GcQCJayrKqdRjKIeWQOoQSlt6_D-ff0yGavvxBFudO4Sa0hWm0st:beforeitsnews.com/contributor/upload/30080/images/fish_pearl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510">
            <a:off x="3575585" y="2728367"/>
            <a:ext cx="3600450" cy="233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Characteristics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6294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Marine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Calcium carbonate endoskeleton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Spines projected from skeleton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Water vascular system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Locomotion, attachment, feeding</a:t>
            </a:r>
          </a:p>
          <a:p>
            <a:r>
              <a:rPr lang="en-US" dirty="0" err="1" smtClean="0">
                <a:latin typeface="MV Boli" pitchFamily="2" charset="0"/>
                <a:cs typeface="MV Boli" pitchFamily="2" charset="0"/>
              </a:rPr>
              <a:t>Pentaradial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symmetry (adult), bilateral symmetry (larva)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Advantage: Uniform distribution of sensory and feeding structures.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t3.gstatic.com/images?q=tbn:ANd9GcQPtj8hThugzCn2nYERG-IEFa0Ku123Q6HUU1Qf47dHVZLjgkzyOQ:www.mbari.org/news/feature-image/sea-lily-4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4053">
            <a:off x="6513187" y="920600"/>
            <a:ext cx="2339089" cy="2048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5334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 smtClean="0">
                <a:solidFill>
                  <a:srgbClr val="7030A0"/>
                </a:solidFill>
                <a:latin typeface="Lucida Calligraphy" pitchFamily="66" charset="0"/>
              </a:rPr>
              <a:t>Crinoidea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024" y="1123950"/>
            <a:ext cx="3628576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Sea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lillies</a:t>
            </a:r>
            <a:endParaRPr lang="en-US" dirty="0" smtClean="0">
              <a:latin typeface="MV Boli" pitchFamily="2" charset="0"/>
              <a:cs typeface="MV Boli" pitchFamily="2" charset="0"/>
            </a:endParaRP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Permanently attached by stalk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Feather stars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Lack a stalk, swim/crawl along surface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5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http://t0.gstatic.com/images?q=tbn:ANd9GcRLOkXuBnCy8GK1GgDW-tki6vrL24M6dcjBDmYPmOQEWrtu5mg1:img183.imageshack.us/img183/9525/redcrinoid2kb8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b="8864"/>
          <a:stretch/>
        </p:blipFill>
        <p:spPr bwMode="auto">
          <a:xfrm rot="372392">
            <a:off x="5723206" y="2975826"/>
            <a:ext cx="3077235" cy="1943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03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477000" cy="339447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Fig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01" y="285751"/>
            <a:ext cx="674570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06674">
            <a:off x="-21101" y="3918467"/>
            <a:ext cx="1749096" cy="125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3530">
            <a:off x="-73428" y="-139469"/>
            <a:ext cx="1815576" cy="1258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Characteristics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4770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Five or more extensions called arms that surround a central disc.</a:t>
            </a:r>
          </a:p>
          <a:p>
            <a:r>
              <a:rPr lang="en-US" dirty="0" err="1" smtClean="0">
                <a:latin typeface="MV Boli" pitchFamily="2" charset="0"/>
                <a:cs typeface="MV Boli" pitchFamily="2" charset="0"/>
              </a:rPr>
              <a:t>Hemal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system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Tissues that surround the central disc and run down each arm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Aid in distribution of nutrients, hormones, or transporting wastes.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Five successful classes:  </a:t>
            </a:r>
          </a:p>
          <a:p>
            <a:pPr lvl="1"/>
            <a:r>
              <a:rPr lang="en-US" dirty="0" err="1" smtClean="0">
                <a:latin typeface="MV Boli" pitchFamily="2" charset="0"/>
                <a:cs typeface="MV Boli" pitchFamily="2" charset="0"/>
              </a:rPr>
              <a:t>Asteroidea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:</a:t>
            </a:r>
          </a:p>
          <a:p>
            <a:pPr lvl="1"/>
            <a:r>
              <a:rPr lang="en-US" dirty="0" err="1" smtClean="0">
                <a:latin typeface="MV Boli" pitchFamily="2" charset="0"/>
                <a:cs typeface="MV Boli" pitchFamily="2" charset="0"/>
              </a:rPr>
              <a:t>Ophiuroidea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:</a:t>
            </a:r>
          </a:p>
          <a:p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4" cstate="print"/>
          <a:srcRect l="12632" r="6808"/>
          <a:stretch>
            <a:fillRect/>
          </a:stretch>
        </p:blipFill>
        <p:spPr bwMode="auto">
          <a:xfrm rot="687468">
            <a:off x="-57200" y="750020"/>
            <a:ext cx="1719023" cy="1130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8725">
            <a:off x="51904" y="2902519"/>
            <a:ext cx="2019350" cy="1102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6" name="Picture 10" descr="http://ichef.bbci.co.uk/naturelibrary/images/ic/credit/640x395/s/se/sea_urchin/sea_urchin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39242">
            <a:off x="29826" y="1724703"/>
            <a:ext cx="1625083" cy="1266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0" y="3790950"/>
            <a:ext cx="26853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200" dirty="0">
                <a:latin typeface="MV Boli" pitchFamily="2" charset="0"/>
                <a:cs typeface="MV Boli" pitchFamily="2" charset="0"/>
              </a:rPr>
              <a:t>-</a:t>
            </a:r>
            <a:r>
              <a:rPr lang="en-US" sz="2200" dirty="0" err="1" smtClean="0">
                <a:latin typeface="MV Boli" pitchFamily="2" charset="0"/>
                <a:cs typeface="MV Boli" pitchFamily="2" charset="0"/>
              </a:rPr>
              <a:t>Echinoidea</a:t>
            </a:r>
            <a:r>
              <a:rPr lang="en-US" sz="2200" dirty="0" smtClean="0">
                <a:latin typeface="MV Boli" pitchFamily="2" charset="0"/>
                <a:cs typeface="MV Boli" pitchFamily="2" charset="0"/>
              </a:rPr>
              <a:t>:</a:t>
            </a:r>
          </a:p>
          <a:p>
            <a:pPr lvl="1"/>
            <a:r>
              <a:rPr lang="en-US" sz="2200" dirty="0" smtClean="0">
                <a:latin typeface="MV Boli" pitchFamily="2" charset="0"/>
                <a:cs typeface="MV Boli" pitchFamily="2" charset="0"/>
              </a:rPr>
              <a:t>-</a:t>
            </a:r>
            <a:r>
              <a:rPr lang="en-US" sz="2200" dirty="0" err="1" smtClean="0">
                <a:latin typeface="MV Boli" pitchFamily="2" charset="0"/>
                <a:cs typeface="MV Boli" pitchFamily="2" charset="0"/>
              </a:rPr>
              <a:t>Crinoidea</a:t>
            </a:r>
            <a:r>
              <a:rPr lang="en-US" sz="2200" dirty="0" smtClean="0">
                <a:latin typeface="MV Boli" pitchFamily="2" charset="0"/>
                <a:cs typeface="MV Boli" pitchFamily="2" charset="0"/>
              </a:rPr>
              <a:t>:</a:t>
            </a:r>
          </a:p>
          <a:p>
            <a:pPr lvl="1"/>
            <a:r>
              <a:rPr lang="en-US" sz="2200" dirty="0" smtClean="0">
                <a:latin typeface="MV Boli" pitchFamily="2" charset="0"/>
                <a:cs typeface="MV Boli" pitchFamily="2" charset="0"/>
              </a:rPr>
              <a:t>-</a:t>
            </a:r>
            <a:r>
              <a:rPr lang="en-US" sz="2200" dirty="0" err="1" smtClean="0">
                <a:latin typeface="MV Boli" pitchFamily="2" charset="0"/>
                <a:cs typeface="MV Boli" pitchFamily="2" charset="0"/>
              </a:rPr>
              <a:t>Holothuroidea</a:t>
            </a:r>
            <a:r>
              <a:rPr lang="en-US" sz="2200" dirty="0" smtClean="0">
                <a:latin typeface="MV Boli" pitchFamily="2" charset="0"/>
                <a:cs typeface="MV Boli" pitchFamily="2" charset="0"/>
              </a:rPr>
              <a:t>: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9250">
            <a:off x="5519886" y="2617262"/>
            <a:ext cx="4061040" cy="290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 smtClean="0">
                <a:solidFill>
                  <a:srgbClr val="7030A0"/>
                </a:solidFill>
                <a:latin typeface="Lucida Calligraphy" pitchFamily="66" charset="0"/>
              </a:rPr>
              <a:t>Asteroidea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0"/>
            <a:ext cx="6629400" cy="3657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Sea Stars (Starfish)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~1500 species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Arms occur in multiples of 5 (up to 50…crown of thorns starfish)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Mouth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Oriented downward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Surrounded by moveable spines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Tube feet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Hollow cylinders tipped with suckers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Permit the exchange of gases/nitrogenous wastes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Also used in locomotion</a:t>
            </a:r>
          </a:p>
          <a:p>
            <a:pPr lvl="1">
              <a:buNone/>
            </a:pPr>
            <a:endParaRPr lang="en-US" dirty="0" smtClean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4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Feeding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0"/>
            <a:ext cx="6629400" cy="3657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Feeds on snails, bivalves, crustaceans,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polychaetes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, coral and detritus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Mouth (oral surface) moves over shell, tube feet create a suction, pull shell open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Turns cardiac stomach inside out and slips it into opening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Digestive enzymes break down the soft body tissue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Draws stomach in along with “food”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Food travels to pyloric stomach </a:t>
            </a:r>
            <a:r>
              <a:rPr lang="en-US" dirty="0" smtClean="0">
                <a:latin typeface="MV Boli" pitchFamily="2" charset="0"/>
                <a:cs typeface="MV Boli" pitchFamily="2" charset="0"/>
                <a:sym typeface="Wingdings" pitchFamily="2" charset="2"/>
              </a:rPr>
              <a:t>pyloric </a:t>
            </a:r>
            <a:r>
              <a:rPr lang="en-US" dirty="0" err="1" smtClean="0">
                <a:latin typeface="MV Boli" pitchFamily="2" charset="0"/>
                <a:cs typeface="MV Boli" pitchFamily="2" charset="0"/>
                <a:sym typeface="Wingdings" pitchFamily="2" charset="2"/>
              </a:rPr>
              <a:t>cecae</a:t>
            </a:r>
            <a:r>
              <a:rPr lang="en-US" dirty="0" smtClean="0">
                <a:latin typeface="MV Boli" pitchFamily="2" charset="0"/>
                <a:cs typeface="MV Boli" pitchFamily="2" charset="0"/>
                <a:sym typeface="Wingdings" pitchFamily="2" charset="2"/>
              </a:rPr>
              <a:t> for further digestion/absorption</a:t>
            </a:r>
            <a:endParaRPr lang="en-US" dirty="0" smtClean="0">
              <a:latin typeface="MV Boli" pitchFamily="2" charset="0"/>
              <a:cs typeface="MV Boli" pitchFamily="2" charset="0"/>
            </a:endParaRPr>
          </a:p>
          <a:p>
            <a:endParaRPr lang="en-US" dirty="0" smtClean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858000" y="133350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>
                <a:solidFill>
                  <a:srgbClr val="7030A0"/>
                </a:solidFill>
                <a:latin typeface="Lucida Calligraphy" pitchFamily="66" charset="0"/>
              </a:rPr>
              <a:t>Asteroidea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5082"/>
            <a:ext cx="5105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Response to the Environment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4770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No brain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Nerve Ring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Surrounds mouth and the radial nerve extends down each arm (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ambulacral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groove)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Light/chemical sensitive eyespots at the end of each arm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Gills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Respiration</a:t>
            </a:r>
          </a:p>
          <a:p>
            <a:pPr lvl="1"/>
            <a:r>
              <a:rPr lang="en-US" dirty="0" err="1" smtClean="0">
                <a:latin typeface="MV Boli" pitchFamily="2" charset="0"/>
                <a:cs typeface="MV Boli" pitchFamily="2" charset="0"/>
              </a:rPr>
              <a:t>Aboral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side, between spines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937689" y="121227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>
                <a:solidFill>
                  <a:srgbClr val="7030A0"/>
                </a:solidFill>
                <a:latin typeface="Lucida Calligraphy" pitchFamily="66" charset="0"/>
              </a:rPr>
              <a:t>Asteroidea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Movement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0"/>
            <a:ext cx="6629400" cy="3810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Water Vascular System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Water filled canal and extensions to create a skeleton for muscles to contract against</a:t>
            </a: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Flow of water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In through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madreporite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(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aboral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side) </a:t>
            </a:r>
            <a:r>
              <a:rPr lang="en-US" dirty="0" smtClean="0">
                <a:latin typeface="MV Boli" pitchFamily="2" charset="0"/>
                <a:cs typeface="MV Boli" pitchFamily="2" charset="0"/>
                <a:sym typeface="Wingdings" pitchFamily="2" charset="2"/>
              </a:rPr>
              <a:t>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stone canal </a:t>
            </a:r>
            <a:r>
              <a:rPr lang="en-US" dirty="0" smtClean="0">
                <a:latin typeface="MV Boli" pitchFamily="2" charset="0"/>
                <a:cs typeface="MV Boli" pitchFamily="2" charset="0"/>
                <a:sym typeface="Wingdings" pitchFamily="2" charset="2"/>
              </a:rPr>
              <a:t>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ring canal (surrounds mouth) </a:t>
            </a:r>
            <a:r>
              <a:rPr lang="en-US" dirty="0" smtClean="0">
                <a:latin typeface="MV Boli" pitchFamily="2" charset="0"/>
                <a:cs typeface="MV Boli" pitchFamily="2" charset="0"/>
                <a:sym typeface="Wingdings" pitchFamily="2" charset="2"/>
              </a:rPr>
              <a:t> 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radial canal (arms) </a:t>
            </a:r>
            <a:r>
              <a:rPr lang="en-US" dirty="0" smtClean="0">
                <a:latin typeface="MV Boli" pitchFamily="2" charset="0"/>
                <a:cs typeface="MV Boli" pitchFamily="2" charset="0"/>
                <a:sym typeface="Wingdings" pitchFamily="2" charset="2"/>
              </a:rPr>
              <a:t> 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lateral canal </a:t>
            </a:r>
            <a:r>
              <a:rPr lang="en-US" dirty="0" smtClean="0">
                <a:latin typeface="MV Boli" pitchFamily="2" charset="0"/>
                <a:cs typeface="MV Boli" pitchFamily="2" charset="0"/>
                <a:sym typeface="Wingdings" pitchFamily="2" charset="2"/>
              </a:rPr>
              <a:t> 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tube feet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Bulblike, structures called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ampullae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contract and force water out of the tube feet which extends them for movement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858000" y="133350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>
                <a:solidFill>
                  <a:srgbClr val="7030A0"/>
                </a:solidFill>
                <a:latin typeface="Lucida Calligraphy" pitchFamily="66" charset="0"/>
              </a:rPr>
              <a:t>Asteroidea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1"/>
            <a:ext cx="6477000" cy="3394472"/>
          </a:xfrm>
        </p:spPr>
        <p:txBody>
          <a:bodyPr/>
          <a:lstStyle/>
          <a:p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0" name="Picture 2" descr="http://www.esu.edu/~milewski/intro_biol_two/lab__13_echinoderm/images/aster_diagr_water_vas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536" y="356923"/>
            <a:ext cx="6445587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ages.nationalgeographic.com/wpf/media-live/photos/000/600/cache/deep-sea-caribbean-creatures-glow-brittle-star_6002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3530">
            <a:off x="-260611" y="-69917"/>
            <a:ext cx="2300178" cy="159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64770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Reproduction</a:t>
            </a:r>
            <a:endParaRPr lang="en-US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0"/>
            <a:ext cx="6705600" cy="3809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Sexual Reproduction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External Fertilization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Usually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dioecious</a:t>
            </a:r>
            <a:endParaRPr lang="en-US" dirty="0" smtClean="0">
              <a:latin typeface="MV Boli" pitchFamily="2" charset="0"/>
              <a:cs typeface="MV Boli" pitchFamily="2" charset="0"/>
            </a:endParaRP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Respond to environmental factors to release gametes (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photperiod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/temperature) and pheromones from spawning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May release 2.5 million eggs at once!</a:t>
            </a:r>
          </a:p>
          <a:p>
            <a:pPr lvl="1"/>
            <a:r>
              <a:rPr lang="en-US" dirty="0" smtClean="0">
                <a:latin typeface="MV Boli" pitchFamily="2" charset="0"/>
                <a:cs typeface="MV Boli" pitchFamily="2" charset="0"/>
              </a:rPr>
              <a:t>2 gonads per arm (enlarge during reproductive periods)</a:t>
            </a:r>
          </a:p>
          <a:p>
            <a:pPr lvl="1"/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100" name="Picture 4" descr="http://thescubalady.files.wordpress.com/2009/09/sand-dollar-live4.jpg?w=640"/>
          <p:cNvPicPr>
            <a:picLocks noChangeAspect="1" noChangeArrowheads="1"/>
          </p:cNvPicPr>
          <p:nvPr/>
        </p:nvPicPr>
        <p:blipFill>
          <a:blip r:embed="rId3" cstate="print"/>
          <a:srcRect l="12632" r="6808"/>
          <a:stretch>
            <a:fillRect/>
          </a:stretch>
        </p:blipFill>
        <p:spPr bwMode="auto">
          <a:xfrm rot="687468">
            <a:off x="117222" y="1015510"/>
            <a:ext cx="2116676" cy="13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discoveringice.com/wp-content/uploads/2012/06/Red-Starfish-Oceans-Guadalaja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50">
            <a:off x="94621" y="2330280"/>
            <a:ext cx="2067173" cy="147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oceanservice.noaa.gov/facts/seacu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1260">
            <a:off x="63286" y="3826602"/>
            <a:ext cx="2145208" cy="129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858000" y="133350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ucida Calligraphy" pitchFamily="66" charset="0"/>
              </a:rPr>
              <a:t>Class </a:t>
            </a:r>
            <a:r>
              <a:rPr lang="en-US" dirty="0" err="1">
                <a:solidFill>
                  <a:srgbClr val="7030A0"/>
                </a:solidFill>
                <a:latin typeface="Lucida Calligraphy" pitchFamily="66" charset="0"/>
              </a:rPr>
              <a:t>Asteroidea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989008D5-9CE7-4184-991D-765153CE6E4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628</Words>
  <Application>Microsoft Office PowerPoint</Application>
  <PresentationFormat>On-screen Show (16:9)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Phylum Echinodermata</vt:lpstr>
      <vt:lpstr>Characteristics</vt:lpstr>
      <vt:lpstr>Characteristics</vt:lpstr>
      <vt:lpstr>Class Asteroidea</vt:lpstr>
      <vt:lpstr>Feeding</vt:lpstr>
      <vt:lpstr>Response to the Environment</vt:lpstr>
      <vt:lpstr>Movement</vt:lpstr>
      <vt:lpstr>PowerPoint Presentation</vt:lpstr>
      <vt:lpstr>Reproduction</vt:lpstr>
      <vt:lpstr>Reproduction</vt:lpstr>
      <vt:lpstr>Starfish Development</vt:lpstr>
      <vt:lpstr>Class Echinoidea</vt:lpstr>
      <vt:lpstr>PowerPoint Presentation</vt:lpstr>
      <vt:lpstr>Class Ophiuroidea</vt:lpstr>
      <vt:lpstr>PowerPoint Presentation</vt:lpstr>
      <vt:lpstr>Class Holothuroidea</vt:lpstr>
      <vt:lpstr>Class Holothuroidea</vt:lpstr>
      <vt:lpstr>Class Holothuroidea</vt:lpstr>
      <vt:lpstr>PowerPoint Presentation</vt:lpstr>
      <vt:lpstr>Class Crinoidea</vt:lpstr>
      <vt:lpstr>PowerPoint Presentation</vt:lpstr>
    </vt:vector>
  </TitlesOfParts>
  <Company>Warrick Co. School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Echinodermata</dc:title>
  <dc:creator>Abby Busing</dc:creator>
  <cp:lastModifiedBy>Abby Busing</cp:lastModifiedBy>
  <cp:revision>20</cp:revision>
  <dcterms:created xsi:type="dcterms:W3CDTF">2014-03-13T15:20:08Z</dcterms:created>
  <dcterms:modified xsi:type="dcterms:W3CDTF">2017-04-17T15:04:07Z</dcterms:modified>
</cp:coreProperties>
</file>