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9" r:id="rId12"/>
    <p:sldId id="280" r:id="rId13"/>
    <p:sldId id="281" r:id="rId14"/>
    <p:sldId id="282" r:id="rId15"/>
    <p:sldId id="265" r:id="rId16"/>
    <p:sldId id="266" r:id="rId17"/>
    <p:sldId id="267" r:id="rId18"/>
    <p:sldId id="271" r:id="rId19"/>
    <p:sldId id="272" r:id="rId20"/>
    <p:sldId id="273" r:id="rId21"/>
    <p:sldId id="274" r:id="rId22"/>
    <p:sldId id="275" r:id="rId23"/>
    <p:sldId id="277" r:id="rId24"/>
    <p:sldId id="27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34893-BCBD-4C38-93D3-56D5A3FABBF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E836-055A-485B-9BD5-F7E9572EA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Olfaction…aid in finding previous spawning grounds (salmon and lampreys)</a:t>
            </a:r>
          </a:p>
          <a:p>
            <a:r>
              <a:rPr lang="en-US" altLang="en-US" dirty="0" smtClean="0"/>
              <a:t>Lidless eyes: focus requires moving the lens forward or backward in the eye…as opposed to changing the shape of the lens.</a:t>
            </a:r>
          </a:p>
          <a:p>
            <a:r>
              <a:rPr lang="en-US" altLang="en-US" dirty="0" smtClean="0"/>
              <a:t>Equilibrium, balance, and hearing are in the inner ears of fishes.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8555EE-4533-4F27-988A-9215B2640955}" type="slidenum">
              <a:rPr lang="en-US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Impac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Shocks are sufficiently strong enough to stun or kill prey, discourage large predators, and teach unwary humans a lesson!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86797B-4A93-41EA-A08E-6DB4FD176CF0}" type="slidenum">
              <a:rPr lang="en-US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Impac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Olfaction…aid in finding previous spawning grounds (salmon and lampreys)</a:t>
            </a:r>
          </a:p>
          <a:p>
            <a:r>
              <a:rPr lang="en-US" altLang="en-US" dirty="0" smtClean="0"/>
              <a:t>Lidless eyes: focus requires moving the lens forward or backward in the eye…as opposed to changing the shape of the lens.</a:t>
            </a:r>
          </a:p>
          <a:p>
            <a:r>
              <a:rPr lang="en-US" altLang="en-US" dirty="0" smtClean="0"/>
              <a:t>Equilibrium, balance, and hearing are in the inner ears of fishes.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8555EE-4533-4F27-988A-9215B2640955}" type="slidenum">
              <a:rPr lang="en-US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Impac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Shocks are sufficiently strong enough to stun or kill prey, discourage large predators, and teach unwary humans a lesson!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86797B-4A93-41EA-A08E-6DB4FD176CF0}" type="slidenum">
              <a:rPr lang="en-US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Impac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Mating in large schools, pheromones are released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4B09FB-5C28-4C5A-BA28-BB49BC22B362}" type="slidenum">
              <a:rPr lang="en-US" altLang="en-US" smtClean="0">
                <a:latin typeface="Impact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latin typeface="Impac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0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3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F0F0C-B1B8-4C4A-8C3D-1B48C9245187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6800-4CF5-4410-84A2-8CB9E985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ffer_Fish_DSC01257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eautiful animal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228600"/>
            <a:ext cx="4648200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Script" panose="020B0504020000000003" pitchFamily="34" charset="0"/>
              </a:rPr>
              <a:t>Phylum Chordata</a:t>
            </a:r>
            <a:endParaRPr lang="en-US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6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Skates and Rays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23950"/>
            <a:ext cx="5334000" cy="4019550"/>
          </a:xfrm>
        </p:spPr>
        <p:txBody>
          <a:bodyPr/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Specialized for life on the ocean floor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Lateral expansion of the pectoral fins into wing-like appendages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Feed on invertebrates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http://www.manta-dive-club.com/wp-content/uploads/2011/10/1371880_Sting_Ra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752">
            <a:off x="-16933" y="2682003"/>
            <a:ext cx="3370916" cy="2255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farm1.static.flickr.com/1/725198_1c03b8c0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4319">
            <a:off x="-360269" y="-9577"/>
            <a:ext cx="3464920" cy="259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5" y="361950"/>
            <a:ext cx="6556986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Circulation and Gas Exchange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357224" y="1331119"/>
            <a:ext cx="6786776" cy="3812381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b="1" dirty="0" smtClean="0"/>
              <a:t>Closed circulatory system</a:t>
            </a:r>
          </a:p>
          <a:p>
            <a:pPr lvl="1" eaLnBrk="1" hangingPunct="1"/>
            <a:r>
              <a:rPr lang="en-US" altLang="en-US" dirty="0" smtClean="0"/>
              <a:t>Heart pumps blood, RBC’s contain hemoglobin, arteries, capillaries, and veins</a:t>
            </a:r>
          </a:p>
          <a:p>
            <a:pPr eaLnBrk="1" hangingPunct="1"/>
            <a:r>
              <a:rPr lang="en-US" altLang="en-US" b="1" dirty="0" err="1" smtClean="0"/>
              <a:t>Blood</a:t>
            </a:r>
            <a:r>
              <a:rPr lang="en-US" altLang="en-US" b="1" dirty="0" err="1" smtClean="0">
                <a:sym typeface="Wingdings" pitchFamily="2" charset="2"/>
              </a:rPr>
              <a:t>gills</a:t>
            </a:r>
            <a:r>
              <a:rPr lang="en-US" altLang="en-US" b="1" dirty="0" smtClean="0">
                <a:sym typeface="Wingdings" pitchFamily="2" charset="2"/>
              </a:rPr>
              <a:t> (oxygenation takes place)back to heart to be pumped to the rest of the body</a:t>
            </a:r>
          </a:p>
          <a:p>
            <a:pPr eaLnBrk="1" hangingPunct="1"/>
            <a:r>
              <a:rPr lang="en-US" altLang="en-US" b="1" dirty="0" smtClean="0">
                <a:sym typeface="Wingdings" pitchFamily="2" charset="2"/>
              </a:rPr>
              <a:t>Gas exchange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Water is constantly being pumped into the mouth and pharynx and out through the gills.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Sharks do not have an opercula so </a:t>
            </a:r>
            <a:r>
              <a:rPr lang="en-US" altLang="en-US" dirty="0" smtClean="0">
                <a:sym typeface="Wingdings" pitchFamily="2" charset="2"/>
              </a:rPr>
              <a:t>most </a:t>
            </a:r>
            <a:r>
              <a:rPr lang="en-US" altLang="en-US" dirty="0" smtClean="0">
                <a:sym typeface="Wingdings" pitchFamily="2" charset="2"/>
              </a:rPr>
              <a:t>have to constantly stay </a:t>
            </a:r>
            <a:r>
              <a:rPr lang="en-US" altLang="en-US" dirty="0" smtClean="0">
                <a:sym typeface="Wingdings" pitchFamily="2" charset="2"/>
              </a:rPr>
              <a:t>moving.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Some sharks can “pump” water in through the mouth and over the gills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2080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5979"/>
            <a:ext cx="70104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Nervous and Sensory Functions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224" y="1200150"/>
            <a:ext cx="6329575" cy="35813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Brain and spinal cord</a:t>
            </a:r>
          </a:p>
          <a:p>
            <a:pPr eaLnBrk="1" hangingPunct="1"/>
            <a:r>
              <a:rPr lang="en-US" altLang="en-US" dirty="0" smtClean="0"/>
              <a:t>Sensory receptors all over body for </a:t>
            </a:r>
            <a:r>
              <a:rPr lang="en-US" altLang="en-US" i="1" dirty="0" smtClean="0"/>
              <a:t>touch, temperature, olfaction, vision, hearing, equilibrium and balance, and for detecting water movements.</a:t>
            </a:r>
          </a:p>
          <a:p>
            <a:pPr eaLnBrk="1" hangingPunct="1"/>
            <a:r>
              <a:rPr lang="en-US" altLang="en-US" b="1" dirty="0" smtClean="0"/>
              <a:t>Lateral-line system</a:t>
            </a:r>
          </a:p>
          <a:p>
            <a:pPr lvl="1" eaLnBrk="1" hangingPunct="1"/>
            <a:r>
              <a:rPr lang="en-US" altLang="en-US" dirty="0" smtClean="0"/>
              <a:t>Sensory pits in the epidermis that connect to canals just below epidermis.</a:t>
            </a:r>
          </a:p>
          <a:p>
            <a:pPr lvl="1" eaLnBrk="1" hangingPunct="1"/>
            <a:r>
              <a:rPr lang="en-US" altLang="en-US" dirty="0" smtClean="0"/>
              <a:t>Stimulated by water moving around them.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1601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Electroreception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00150"/>
            <a:ext cx="6248400" cy="37337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All organisms produce weak electrical fields from the activities of nerves and muscles.</a:t>
            </a:r>
          </a:p>
          <a:p>
            <a:pPr eaLnBrk="1" hangingPunct="1"/>
            <a:r>
              <a:rPr lang="en-US" altLang="en-US" dirty="0" smtClean="0"/>
              <a:t>Most fish have the ability to detect these fields (find prey)</a:t>
            </a:r>
          </a:p>
          <a:p>
            <a:pPr lvl="1" eaLnBrk="1" hangingPunct="1"/>
            <a:r>
              <a:rPr lang="en-US" altLang="en-US" dirty="0" smtClean="0"/>
              <a:t>Dogfish shark use this method to find food buried in the sand.</a:t>
            </a:r>
          </a:p>
          <a:p>
            <a:pPr eaLnBrk="1" hangingPunct="1"/>
            <a:r>
              <a:rPr lang="en-US" altLang="en-US" dirty="0" smtClean="0"/>
              <a:t>Some use electroreception (for use in murky water where eyes are not valuable</a:t>
            </a:r>
          </a:p>
        </p:txBody>
      </p:sp>
      <p:pic>
        <p:nvPicPr>
          <p:cNvPr id="61444" name="Picture 4" descr="http://www.aqua.org/images/animals_details/electric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6474">
            <a:off x="17741" y="1023177"/>
            <a:ext cx="2348111" cy="163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Image result for dogfish sha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8395" r="8851" b="17092"/>
          <a:stretch/>
        </p:blipFill>
        <p:spPr bwMode="auto">
          <a:xfrm rot="20634364">
            <a:off x="-98912" y="2976134"/>
            <a:ext cx="2581419" cy="1845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85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6" y="205979"/>
            <a:ext cx="6329574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Reproduction and Development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226" y="1200150"/>
            <a:ext cx="6634374" cy="365759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Most fish are </a:t>
            </a:r>
            <a:r>
              <a:rPr lang="en-US" altLang="en-US" b="1" u="sng" dirty="0" smtClean="0"/>
              <a:t>oviparous</a:t>
            </a:r>
          </a:p>
          <a:p>
            <a:r>
              <a:rPr lang="en-US" altLang="en-US" dirty="0" smtClean="0"/>
              <a:t>Some sharks, skates, and rays are </a:t>
            </a:r>
            <a:r>
              <a:rPr lang="en-US" altLang="en-US" b="1" u="sng" dirty="0" smtClean="0"/>
              <a:t>ovoviviparous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(dogfish sharks)</a:t>
            </a:r>
          </a:p>
          <a:p>
            <a:pPr lvl="1"/>
            <a:r>
              <a:rPr lang="en-US" altLang="en-US" dirty="0" smtClean="0"/>
              <a:t>Young are nourished by a yolk sac, but development takes place inside the female.</a:t>
            </a:r>
          </a:p>
          <a:p>
            <a:r>
              <a:rPr lang="en-US" altLang="en-US" dirty="0" smtClean="0"/>
              <a:t>Others are </a:t>
            </a:r>
            <a:r>
              <a:rPr lang="en-US" altLang="en-US" b="1" u="sng" dirty="0" smtClean="0"/>
              <a:t>viviparous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(hammerheads and gray reef sharks)</a:t>
            </a:r>
          </a:p>
          <a:p>
            <a:r>
              <a:rPr lang="en-US" altLang="en-US" dirty="0" smtClean="0"/>
              <a:t>Sperm transfer is aided by claspers </a:t>
            </a:r>
            <a:r>
              <a:rPr lang="en-US" altLang="en-US" sz="2400" dirty="0" smtClean="0"/>
              <a:t>(internal)</a:t>
            </a:r>
            <a:endParaRPr lang="en-US" altLang="en-US" dirty="0" smtClean="0"/>
          </a:p>
          <a:p>
            <a:r>
              <a:rPr lang="en-US" altLang="en-US" dirty="0" smtClean="0"/>
              <a:t>Brooding is rare…however some have nests, some use their mouths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42076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54517"/>
            <a:ext cx="62484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Class </a:t>
            </a:r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Osteichthyes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18" y="876029"/>
            <a:ext cx="8534400" cy="4019550"/>
          </a:xfrm>
        </p:spPr>
        <p:txBody>
          <a:bodyPr/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Bony skeleton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Scales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Operculum covering the gill openings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Lungs/or a swim bladder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School of Tropical Fish Tahi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3144021"/>
            <a:ext cx="2330450" cy="171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http://wild-facts.com/wp-content/uploads/2010/07/701px-Puffer_Fish_DSC012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68361"/>
            <a:ext cx="2917416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Picture of aquarium Fish and Plant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7504" y="3144020"/>
            <a:ext cx="2351469" cy="203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://upload.wikimedia.org/wikipedia/commons/thumb/2/23/Georgia_Aquarium_-_Giant_Grouper_edit.jpg/220px-Georgia_Aquarium_-_Giant_Grouper_ed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448245"/>
            <a:ext cx="1752600" cy="1730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SubClass</a:t>
            </a: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Sarcopterygii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892" y="1276350"/>
            <a:ext cx="6174707" cy="38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Muscular lobes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Use lungs for gas exchange</a:t>
            </a:r>
          </a:p>
          <a:p>
            <a:pPr marL="0" indent="0">
              <a:buNone/>
            </a:pPr>
            <a:r>
              <a:rPr lang="en-US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Lungfishes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Live in areas that go through periods of droughts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Burrow in mud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6 month or more</a:t>
            </a:r>
          </a:p>
          <a:p>
            <a:pPr marL="0" indent="0">
              <a:buNone/>
            </a:pPr>
            <a:r>
              <a:rPr lang="en-US" b="1" u="sng" dirty="0" smtClean="0">
                <a:latin typeface="MV Boli" panose="02000500030200090000" pitchFamily="2" charset="0"/>
                <a:cs typeface="MV Boli" panose="02000500030200090000" pitchFamily="2" charset="0"/>
              </a:rPr>
              <a:t>Coelacanths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Large, thought to have 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been extinct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http://www.aquarium.gdynia.pl/grafika/Prapletwiecm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2407">
            <a:off x="174285" y="337608"/>
            <a:ext cx="2702876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marinebio.org/i/Latimeria_chalumn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695" y="2800350"/>
            <a:ext cx="2754895" cy="1902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SubClass</a:t>
            </a: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 Actinopterygii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76350"/>
            <a:ext cx="6781800" cy="3867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Ray-finned fishes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Swim bladders (regulate buoyancy)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Locomotion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Energy efficient due to the streamlined shape of the fish and the mucoid secretions that lubricate its body surface (reduce friction)</a:t>
            </a: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http://upload.wikimedia.org/wikipedia/commons/3/32/T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5313">
            <a:off x="207188" y="3943439"/>
            <a:ext cx="209550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images.nationalgeographic.com/wpf/media-live/photos/000/007/cache/sunfish_729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5200">
            <a:off x="0" y="15875"/>
            <a:ext cx="2366432" cy="177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://upload.wikimedia.org/wikipedia/commons/0/05/Garibaldi_fish_close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4" y="1581150"/>
            <a:ext cx="175064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05979"/>
            <a:ext cx="57150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Feeding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743200" y="971550"/>
            <a:ext cx="6248400" cy="40385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Diets vary: filter feeders/predators/herbivores</a:t>
            </a:r>
          </a:p>
          <a:p>
            <a:pPr eaLnBrk="1" hangingPunct="1"/>
            <a:r>
              <a:rPr lang="en-US" altLang="en-US" dirty="0" smtClean="0"/>
              <a:t>Usually swallow prey whole</a:t>
            </a:r>
          </a:p>
          <a:p>
            <a:pPr eaLnBrk="1" hangingPunct="1"/>
            <a:r>
              <a:rPr lang="en-US" altLang="en-US" dirty="0" smtClean="0"/>
              <a:t>Create a suction by closing off the operculum and rapidly opening and closing the mouth</a:t>
            </a:r>
          </a:p>
          <a:p>
            <a:pPr eaLnBrk="1" hangingPunct="1"/>
            <a:r>
              <a:rPr lang="en-US" altLang="en-US" dirty="0" smtClean="0"/>
              <a:t>Some have teeth that hold prey or are used to crush the shells of </a:t>
            </a:r>
            <a:r>
              <a:rPr lang="en-US" altLang="en-US" dirty="0" err="1" smtClean="0"/>
              <a:t>molluscs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Stomach stores food, small intestine is for digestion and absorption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0666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5" y="361950"/>
            <a:ext cx="6556986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Circulation and Gas Exchange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357224" y="1331119"/>
            <a:ext cx="6786776" cy="3812381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b="1" dirty="0" smtClean="0"/>
              <a:t>Closed circulatory system</a:t>
            </a:r>
          </a:p>
          <a:p>
            <a:pPr lvl="1" eaLnBrk="1" hangingPunct="1"/>
            <a:r>
              <a:rPr lang="en-US" altLang="en-US" dirty="0" smtClean="0"/>
              <a:t>Heart pumps blood, RBC’s contain hemoglobin, arteries, capillaries, and veins</a:t>
            </a:r>
          </a:p>
          <a:p>
            <a:pPr eaLnBrk="1" hangingPunct="1"/>
            <a:r>
              <a:rPr lang="en-US" altLang="en-US" b="1" dirty="0" err="1" smtClean="0"/>
              <a:t>Blood</a:t>
            </a:r>
            <a:r>
              <a:rPr lang="en-US" altLang="en-US" b="1" dirty="0" err="1" smtClean="0">
                <a:sym typeface="Wingdings" pitchFamily="2" charset="2"/>
              </a:rPr>
              <a:t>gills</a:t>
            </a:r>
            <a:r>
              <a:rPr lang="en-US" altLang="en-US" b="1" dirty="0" smtClean="0">
                <a:sym typeface="Wingdings" pitchFamily="2" charset="2"/>
              </a:rPr>
              <a:t> (oxygenation takes place)back to heart to be pumped to the rest of the body</a:t>
            </a:r>
          </a:p>
          <a:p>
            <a:pPr eaLnBrk="1" hangingPunct="1"/>
            <a:r>
              <a:rPr lang="en-US" altLang="en-US" b="1" dirty="0" smtClean="0">
                <a:sym typeface="Wingdings" pitchFamily="2" charset="2"/>
              </a:rPr>
              <a:t>Gas exchange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Water is constantly being pumped into the mouth and pharynx and out through the gills.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Sharks do not have an opercula so </a:t>
            </a:r>
            <a:r>
              <a:rPr lang="en-US" altLang="en-US" dirty="0" smtClean="0">
                <a:sym typeface="Wingdings" pitchFamily="2" charset="2"/>
              </a:rPr>
              <a:t>most </a:t>
            </a:r>
            <a:r>
              <a:rPr lang="en-US" altLang="en-US" dirty="0" smtClean="0">
                <a:sym typeface="Wingdings" pitchFamily="2" charset="2"/>
              </a:rPr>
              <a:t>have to constantly stay </a:t>
            </a:r>
            <a:r>
              <a:rPr lang="en-US" altLang="en-US" dirty="0" smtClean="0">
                <a:sym typeface="Wingdings" pitchFamily="2" charset="2"/>
              </a:rPr>
              <a:t>moving.</a:t>
            </a:r>
          </a:p>
          <a:p>
            <a:pPr lvl="1" eaLnBrk="1" hangingPunct="1"/>
            <a:r>
              <a:rPr lang="en-US" altLang="en-US" dirty="0" smtClean="0">
                <a:sym typeface="Wingdings" pitchFamily="2" charset="2"/>
              </a:rPr>
              <a:t>Some sharks can “pump” water in through the mouth and over the gills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4333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Chordate Characteristics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27124"/>
            <a:ext cx="6781800" cy="371637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Dorsal Nerve Cord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Anterior end of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organism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becomes the brain</a:t>
            </a:r>
          </a:p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Postanal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tail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Notochord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Long, thin, firm cord that extends down the back of the animal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Pharyngeal (gill) slits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Paired openings in the throat region (respiration or modified)</a:t>
            </a: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beautiful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17">
            <a:off x="-167889" y="3497308"/>
            <a:ext cx="2327298" cy="174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Image result for sha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26" y="2465365"/>
            <a:ext cx="2166899" cy="162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Image result for beautiful anim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272">
            <a:off x="-36023" y="-29434"/>
            <a:ext cx="2063567" cy="138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Image result for beautiful anim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67">
            <a:off x="898" y="1131869"/>
            <a:ext cx="2090057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7355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078" y="205979"/>
            <a:ext cx="5979721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Why can you float in water?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226" y="1200150"/>
            <a:ext cx="6329574" cy="368591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LUNGS!</a:t>
            </a:r>
          </a:p>
          <a:p>
            <a:pPr eaLnBrk="1" hangingPunct="1"/>
            <a:r>
              <a:rPr lang="en-US" altLang="en-US" dirty="0" smtClean="0"/>
              <a:t>Fishes have the following to help them maintain buoyancy:</a:t>
            </a:r>
          </a:p>
          <a:p>
            <a:pPr lvl="1" eaLnBrk="1" hangingPunct="1"/>
            <a:r>
              <a:rPr lang="en-US" altLang="en-US" dirty="0" smtClean="0"/>
              <a:t>Oil based compounds in tissues (liver)</a:t>
            </a:r>
          </a:p>
          <a:p>
            <a:pPr lvl="1" eaLnBrk="1" hangingPunct="1"/>
            <a:r>
              <a:rPr lang="en-US" altLang="en-US" dirty="0" smtClean="0"/>
              <a:t>Fins to provide lift</a:t>
            </a:r>
          </a:p>
          <a:p>
            <a:pPr lvl="1" eaLnBrk="1" hangingPunct="1"/>
            <a:r>
              <a:rPr lang="en-US" altLang="en-US" dirty="0" smtClean="0"/>
              <a:t>Reduction of heavy tissues</a:t>
            </a:r>
          </a:p>
          <a:p>
            <a:pPr lvl="1" eaLnBrk="1" hangingPunct="1"/>
            <a:r>
              <a:rPr lang="en-US" altLang="en-US" dirty="0" smtClean="0"/>
              <a:t>Swim bladder</a:t>
            </a:r>
          </a:p>
          <a:p>
            <a:pPr lvl="2" eaLnBrk="1" hangingPunct="1"/>
            <a:r>
              <a:rPr lang="en-US" altLang="en-US" dirty="0" smtClean="0"/>
              <a:t>Regulate the volume of gas…just as you can in your lungs!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6446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5979"/>
            <a:ext cx="70104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Nervous and Sensory Functions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224" y="1200150"/>
            <a:ext cx="6329575" cy="35813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Brain and spinal cord</a:t>
            </a:r>
          </a:p>
          <a:p>
            <a:pPr eaLnBrk="1" hangingPunct="1"/>
            <a:r>
              <a:rPr lang="en-US" altLang="en-US" dirty="0" smtClean="0"/>
              <a:t>Sensory receptors all over body for </a:t>
            </a:r>
            <a:r>
              <a:rPr lang="en-US" altLang="en-US" i="1" dirty="0" smtClean="0"/>
              <a:t>touch, temperature, olfaction, vision, hearing, equilibrium and balance, and for detecting water movements.</a:t>
            </a:r>
          </a:p>
          <a:p>
            <a:pPr eaLnBrk="1" hangingPunct="1"/>
            <a:r>
              <a:rPr lang="en-US" altLang="en-US" b="1" dirty="0" smtClean="0"/>
              <a:t>Lateral-line system</a:t>
            </a:r>
          </a:p>
          <a:p>
            <a:pPr lvl="1" eaLnBrk="1" hangingPunct="1"/>
            <a:r>
              <a:rPr lang="en-US" altLang="en-US" dirty="0" smtClean="0"/>
              <a:t>Sensory pits in the epidermis that connect to canals just below epidermis.</a:t>
            </a:r>
          </a:p>
          <a:p>
            <a:pPr lvl="1" eaLnBrk="1" hangingPunct="1"/>
            <a:r>
              <a:rPr lang="en-US" altLang="en-US" dirty="0" smtClean="0"/>
              <a:t>Stimulated by water moving around them.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7661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Electroreception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00150"/>
            <a:ext cx="6248400" cy="37337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All organisms produce weak electrical fields from the activities of nerves and muscles.</a:t>
            </a:r>
          </a:p>
          <a:p>
            <a:pPr eaLnBrk="1" hangingPunct="1"/>
            <a:r>
              <a:rPr lang="en-US" altLang="en-US" dirty="0" smtClean="0"/>
              <a:t>Most fish have the ability to detect these fields (find prey)</a:t>
            </a:r>
          </a:p>
          <a:p>
            <a:pPr lvl="1" eaLnBrk="1" hangingPunct="1"/>
            <a:r>
              <a:rPr lang="en-US" altLang="en-US" dirty="0" smtClean="0"/>
              <a:t>Dogfish shark use this method to find food buried in the sand.</a:t>
            </a:r>
          </a:p>
          <a:p>
            <a:pPr eaLnBrk="1" hangingPunct="1"/>
            <a:r>
              <a:rPr lang="en-US" altLang="en-US" dirty="0" smtClean="0"/>
              <a:t>Some use electroreception (for use in murky water where eyes are not valuable</a:t>
            </a:r>
          </a:p>
        </p:txBody>
      </p:sp>
      <p:pic>
        <p:nvPicPr>
          <p:cNvPr id="61444" name="Picture 4" descr="http://www.aqua.org/images/animals_details/electric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6474">
            <a:off x="17741" y="1023177"/>
            <a:ext cx="2348111" cy="163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Image result for dogfish sha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8395" r="8851" b="17092"/>
          <a:stretch/>
        </p:blipFill>
        <p:spPr bwMode="auto">
          <a:xfrm rot="20634364">
            <a:off x="-98912" y="2976134"/>
            <a:ext cx="2581419" cy="1845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14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6681"/>
            <a:ext cx="6019800" cy="9394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Reproduction and Development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8229600" cy="347279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b="1" dirty="0" smtClean="0"/>
              <a:t>Increasing chances of survival is </a:t>
            </a:r>
          </a:p>
          <a:p>
            <a:pPr marL="0" indent="0" eaLnBrk="1" hangingPunct="1">
              <a:buNone/>
            </a:pPr>
            <a:r>
              <a:rPr lang="en-US" altLang="en-US" b="1" dirty="0" smtClean="0"/>
              <a:t>accomplished by:</a:t>
            </a:r>
          </a:p>
          <a:p>
            <a:pPr lvl="1" eaLnBrk="1" hangingPunct="1"/>
            <a:r>
              <a:rPr lang="en-US" altLang="en-US" dirty="0" smtClean="0"/>
              <a:t>Variety of mating behaviors</a:t>
            </a:r>
          </a:p>
          <a:p>
            <a:pPr lvl="1" eaLnBrk="1" hangingPunct="1"/>
            <a:r>
              <a:rPr lang="en-US" altLang="en-US" dirty="0" smtClean="0"/>
              <a:t>Nesting behaviors that protect eggs from predation or harsh environmental factors</a:t>
            </a:r>
          </a:p>
          <a:p>
            <a:pPr lvl="1" eaLnBrk="1" hangingPunct="1"/>
            <a:r>
              <a:rPr lang="en-US" altLang="en-US" dirty="0" smtClean="0"/>
              <a:t>Producing overwhelming numbers of eggs</a:t>
            </a:r>
          </a:p>
          <a:p>
            <a:pPr lvl="2" eaLnBrk="1" hangingPunct="1"/>
            <a:r>
              <a:rPr lang="en-US" altLang="en-US" dirty="0" smtClean="0"/>
              <a:t>            Some won’t be fertilized, may wash ashore or dry             	out, currents/tides will smash embryos, and others may fall to predation </a:t>
            </a:r>
          </a:p>
        </p:txBody>
      </p:sp>
      <p:pic>
        <p:nvPicPr>
          <p:cNvPr id="46085" name="Picture 5" descr="http://www.gold-fish.us/upl/Image/FishEg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217"/>
            <a:ext cx="22098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087" name="Picture 7" descr="http://cache2.artprintimages.com/p/LRG/26/2688/AILUD00Z/art-print/paul-nicklen-red-salmon-fish-eggs-in-different-stages-of-develop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00451"/>
            <a:ext cx="19812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00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6" y="205979"/>
            <a:ext cx="6329574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Reproduction and Development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226" y="1200150"/>
            <a:ext cx="6634374" cy="3657599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Most fish are </a:t>
            </a:r>
            <a:r>
              <a:rPr lang="en-US" altLang="en-US" b="1" u="sng" dirty="0" smtClean="0"/>
              <a:t>oviparous</a:t>
            </a:r>
          </a:p>
          <a:p>
            <a:r>
              <a:rPr lang="en-US" altLang="en-US" dirty="0" smtClean="0"/>
              <a:t>Some sharks, skates, and rays are </a:t>
            </a:r>
            <a:r>
              <a:rPr lang="en-US" altLang="en-US" b="1" u="sng" dirty="0" smtClean="0"/>
              <a:t>ovoviviparous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(dogfish sharks)</a:t>
            </a:r>
          </a:p>
          <a:p>
            <a:pPr lvl="1"/>
            <a:r>
              <a:rPr lang="en-US" altLang="en-US" dirty="0" smtClean="0"/>
              <a:t>Young are nourished by a yolk sac, but development takes place inside the female.</a:t>
            </a:r>
          </a:p>
          <a:p>
            <a:r>
              <a:rPr lang="en-US" altLang="en-US" dirty="0" smtClean="0"/>
              <a:t>Others are </a:t>
            </a:r>
            <a:r>
              <a:rPr lang="en-US" altLang="en-US" b="1" u="sng" dirty="0" smtClean="0"/>
              <a:t>viviparous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(hammerheads and gray reef sharks)</a:t>
            </a:r>
          </a:p>
          <a:p>
            <a:r>
              <a:rPr lang="en-US" altLang="en-US" dirty="0" smtClean="0"/>
              <a:t>Sperm transfer is aided by claspers </a:t>
            </a:r>
            <a:r>
              <a:rPr lang="en-US" altLang="en-US" sz="2400" dirty="0" smtClean="0"/>
              <a:t>(internal)</a:t>
            </a:r>
            <a:endParaRPr lang="en-US" altLang="en-US" dirty="0" smtClean="0"/>
          </a:p>
          <a:p>
            <a:r>
              <a:rPr lang="en-US" altLang="en-US" dirty="0" smtClean="0"/>
              <a:t>Brooding is rare…however some have nests, some use their mouths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5370" y="-269965"/>
            <a:ext cx="2693034" cy="6132344"/>
            <a:chOff x="-125370" y="-269965"/>
            <a:chExt cx="2693034" cy="6132344"/>
          </a:xfrm>
        </p:grpSpPr>
        <p:pic>
          <p:nvPicPr>
            <p:cNvPr id="5" name="Picture 6" descr="Picture of aquarium Fish and Plants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94872">
              <a:off x="-125370" y="2587646"/>
              <a:ext cx="2113525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4" descr="School of Tropical Fish Tahit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72279">
              <a:off x="-70553" y="1101043"/>
              <a:ext cx="2330450" cy="17137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10" descr="http://www.honusports.com/HonuImages/mantara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65966">
              <a:off x="-37786" y="-269965"/>
              <a:ext cx="2307426" cy="1771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10" descr="Image result for shark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918">
              <a:off x="-28469" y="3909754"/>
              <a:ext cx="2596133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40910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Subphylum Vertebrata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27124"/>
            <a:ext cx="6781800" cy="3716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Myxini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Cephalaspidomorphi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Chondrichthyes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Osteichthyes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Amphibia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Reptilia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Aves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Class Mammalia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beautiful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17">
            <a:off x="-167889" y="3497308"/>
            <a:ext cx="2327298" cy="174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Image result for sha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26" y="2465365"/>
            <a:ext cx="2166899" cy="162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Image result for beautiful anima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272">
            <a:off x="-36023" y="-29434"/>
            <a:ext cx="2063567" cy="138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Image result for beautiful anim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167">
            <a:off x="898" y="1131869"/>
            <a:ext cx="2090057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Class </a:t>
            </a:r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Myxini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123950"/>
            <a:ext cx="5791200" cy="4019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Hagfishes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20 species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Head is supported by cartilaginous bars, lack vertebrae.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Sensory tentacles around the mouth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Slime glands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Found in cold water marine environments</a:t>
            </a: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http://www.whaletimes.org/CopyrightGeneHelfmanAllRightsReservedlots%20of%20slime%20copy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5" y="3298791"/>
            <a:ext cx="3090335" cy="185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http://www.whaletimes.org/Courtesy%20NOAA%20CBNMS%20sanc1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4870">
            <a:off x="-195985" y="1599813"/>
            <a:ext cx="289242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http://www.whaletimes.org/CopyrightT%20Frank%20hag%20face%20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7616">
            <a:off x="78653" y="-12203"/>
            <a:ext cx="2343150" cy="185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0783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Class </a:t>
            </a:r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Cephalaspidomorphi</a:t>
            </a: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</a:b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862" y="1123950"/>
            <a:ext cx="6571738" cy="40195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Lampreys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Marine and freshwater environments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Adults feed on other fish, larvae are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filter feeders</a:t>
            </a:r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Teeth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line the mouth and cover a movable tongue-like structure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Attach to prey and rasp away scales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Release anti-coagulant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5" descr="http://www.cnsweb.org/digestvertebrates/Photos/LampreyPacificMouth%20CL04_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394">
            <a:off x="-379899" y="309627"/>
            <a:ext cx="2654086" cy="262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 descr="http://4.bp.blogspot.com/-sn3iEUc702Y/TkEwRXzoCbI/AAAAAAAAAVQ/eoJ5Bfv1aPo/s640/lampre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03">
            <a:off x="-764911" y="3094726"/>
            <a:ext cx="309064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7483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Lamprey Reproduction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5" descr="http://www.blc.arizona.edu/courses/schaffer/182/Chordate/LampreyLif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3922" r="5946" b="9804"/>
          <a:stretch>
            <a:fillRect/>
          </a:stretch>
        </p:blipFill>
        <p:spPr bwMode="auto">
          <a:xfrm>
            <a:off x="2285997" y="1276350"/>
            <a:ext cx="4953003" cy="36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27483"/>
            <a:ext cx="6248400" cy="8572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Jawed Fishes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00150"/>
            <a:ext cx="6781800" cy="39433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Jaws allow for more efficient gill ventilation and the capture and ingestion of a variety of food sources</a:t>
            </a:r>
          </a:p>
          <a:p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Paired appendages allowed for increased activity and stability</a:t>
            </a:r>
          </a:p>
          <a:p>
            <a:endParaRPr lang="en-US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Both contributed to the predatory lifestyle which in turn allowed them to produce more offspring and exploit new habitats</a:t>
            </a:r>
          </a:p>
          <a:p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sh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112">
            <a:off x="-265104" y="3336391"/>
            <a:ext cx="2487387" cy="187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Image result for class osteichthy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/>
          <a:stretch/>
        </p:blipFill>
        <p:spPr bwMode="auto">
          <a:xfrm>
            <a:off x="-160912" y="1581150"/>
            <a:ext cx="2279001" cy="1858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Image result for pretty 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669">
            <a:off x="-441835" y="-93060"/>
            <a:ext cx="2504201" cy="1714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628" y="495041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Cartilaginous Fishes: </a:t>
            </a:r>
            <a:b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Class </a:t>
            </a:r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Chondrichthyes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09750"/>
            <a:ext cx="6705600" cy="33337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Sharks, skates, rays, and ratfishes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Marine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Carnivores and/or Scavengers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Biting mouthparts, paired appendages,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placoid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scales, and cartilaginous endoskeletons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Can be oviparous, ovoviviparous or viviparous</a:t>
            </a: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sh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18">
            <a:off x="-12987" y="-52646"/>
            <a:ext cx="2596133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0" descr="http://www.honusports.com/HonuImages/manta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966">
            <a:off x="-327365" y="1942867"/>
            <a:ext cx="2643340" cy="258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576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628" y="495041"/>
            <a:ext cx="6248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Cartilaginous Fishes: </a:t>
            </a:r>
            <a:b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</a:br>
            <a:r>
              <a:rPr lang="en-US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Class </a:t>
            </a:r>
            <a:r>
              <a:rPr lang="en-US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Chondrichthyes</a:t>
            </a:r>
            <a:endParaRPr lang="en-US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09750"/>
            <a:ext cx="6705600" cy="3333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Scales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Gives skin a sand-papery feel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Project posteriorly to reduce friction when swimming</a:t>
            </a:r>
          </a:p>
          <a:p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Teeth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Modified scales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As teeth are worn down, they are shed, and newer ones are pushed forward</a:t>
            </a:r>
          </a:p>
          <a:p>
            <a:pPr lvl="1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This happens every 7-8 days in younger sharks</a:t>
            </a:r>
          </a:p>
        </p:txBody>
      </p:sp>
      <p:sp>
        <p:nvSpPr>
          <p:cNvPr id="4" name="AutoShape 4" descr="Image result for beautiful animals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eautiful animals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shar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18">
            <a:off x="-12987" y="-52646"/>
            <a:ext cx="2596133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://staff.tuhsd.k12.az.us/gfoster/standard/sharks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2419350"/>
            <a:ext cx="2590800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943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1186</Words>
  <Application>Microsoft Office PowerPoint</Application>
  <PresentationFormat>On-screen Show (16:9)</PresentationFormat>
  <Paragraphs>164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Phylum Chordata</vt:lpstr>
      <vt:lpstr>Chordate Characteristics</vt:lpstr>
      <vt:lpstr>Subphylum Vertebrata</vt:lpstr>
      <vt:lpstr>Class Myxini</vt:lpstr>
      <vt:lpstr>Class Cephalaspidomorphi </vt:lpstr>
      <vt:lpstr>Lamprey Reproduction</vt:lpstr>
      <vt:lpstr>Jawed Fishes</vt:lpstr>
      <vt:lpstr>Cartilaginous Fishes:  Class Chondrichthyes</vt:lpstr>
      <vt:lpstr>Cartilaginous Fishes:  Class Chondrichthyes</vt:lpstr>
      <vt:lpstr>Skates and Rays</vt:lpstr>
      <vt:lpstr>Circulation and Gas Exchange</vt:lpstr>
      <vt:lpstr>Nervous and Sensory Functions</vt:lpstr>
      <vt:lpstr>Electroreception</vt:lpstr>
      <vt:lpstr>Reproduction and Development</vt:lpstr>
      <vt:lpstr>Class Osteichthyes</vt:lpstr>
      <vt:lpstr>SubClass Sarcopterygii</vt:lpstr>
      <vt:lpstr>SubClass Actinopterygii</vt:lpstr>
      <vt:lpstr>Feeding</vt:lpstr>
      <vt:lpstr>Circulation and Gas Exchange</vt:lpstr>
      <vt:lpstr>Why can you float in water?</vt:lpstr>
      <vt:lpstr>Nervous and Sensory Functions</vt:lpstr>
      <vt:lpstr>Electroreception</vt:lpstr>
      <vt:lpstr>Reproduction and Development</vt:lpstr>
      <vt:lpstr>Reproduction and Development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Chordata</dc:title>
  <dc:creator>Abby Busing</dc:creator>
  <cp:lastModifiedBy>Abby Busing</cp:lastModifiedBy>
  <cp:revision>10</cp:revision>
  <dcterms:created xsi:type="dcterms:W3CDTF">2017-04-21T16:41:04Z</dcterms:created>
  <dcterms:modified xsi:type="dcterms:W3CDTF">2018-04-24T13:39:31Z</dcterms:modified>
</cp:coreProperties>
</file>