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1" r:id="rId16"/>
    <p:sldId id="280" r:id="rId17"/>
    <p:sldId id="270" r:id="rId18"/>
    <p:sldId id="27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52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2C65-1AE7-49E2-AF63-CA8F59D3671F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CCB4-8F03-43C2-979E-0124CA6B8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2C65-1AE7-49E2-AF63-CA8F59D3671F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CCB4-8F03-43C2-979E-0124CA6B8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2C65-1AE7-49E2-AF63-CA8F59D3671F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CCB4-8F03-43C2-979E-0124CA6B8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0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7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70E5C-4122-444C-AE3E-E3F0F11BC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0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282157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282157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743E-123F-4475-8188-57AD040C3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0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7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461A9-94DD-4979-ACE1-C6DEEB0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2C65-1AE7-49E2-AF63-CA8F59D3671F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CCB4-8F03-43C2-979E-0124CA6B8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2C65-1AE7-49E2-AF63-CA8F59D3671F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CCB4-8F03-43C2-979E-0124CA6B8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2C65-1AE7-49E2-AF63-CA8F59D3671F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CCB4-8F03-43C2-979E-0124CA6B8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2C65-1AE7-49E2-AF63-CA8F59D3671F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CCB4-8F03-43C2-979E-0124CA6B8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2C65-1AE7-49E2-AF63-CA8F59D3671F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CCB4-8F03-43C2-979E-0124CA6B8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2C65-1AE7-49E2-AF63-CA8F59D3671F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CCB4-8F03-43C2-979E-0124CA6B8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2C65-1AE7-49E2-AF63-CA8F59D3671F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CCB4-8F03-43C2-979E-0124CA6B8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62C65-1AE7-49E2-AF63-CA8F59D3671F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CCB4-8F03-43C2-979E-0124CA6B8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2C65-1AE7-49E2-AF63-CA8F59D3671F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4CCB4-8F03-43C2-979E-0124CA6B8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.discovery.com/videos/untamed-and-uncut-giraffes-battle-one-another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.discovery.com/videos/mutual-of-omahas-wild-kingdom-lioness-hunts-wildebeest-calf.html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.discovery.com/videos/elephants-breaking-boundaries-an-elephant-oasis.html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.discovery.com/videos/okavango-untamed-eye-on-hippos.html" TargetMode="Externa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livescience.com/images/i/000/037/099/original/african-lion-pride.jpg?1361809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0"/>
            <a:ext cx="5715000" cy="1225021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505EB"/>
                </a:solidFill>
                <a:latin typeface="Bradley Hand ITC" pitchFamily="66" charset="0"/>
              </a:rPr>
              <a:t>Class </a:t>
            </a:r>
            <a:r>
              <a:rPr lang="en-US" sz="5400" b="1" dirty="0" err="1" smtClean="0">
                <a:solidFill>
                  <a:srgbClr val="0505EB"/>
                </a:solidFill>
                <a:latin typeface="Bradley Hand ITC" pitchFamily="66" charset="0"/>
              </a:rPr>
              <a:t>Mammalia</a:t>
            </a:r>
            <a:endParaRPr lang="en-US" sz="5400" b="1" dirty="0">
              <a:solidFill>
                <a:srgbClr val="0505EB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57300"/>
            <a:ext cx="6858000" cy="4114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Winter sleep or hibernation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Hypothalamus slows down metabolic heart rate and respiratory rates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Ex: ground squirrel, lowers body temp to 35F, 100-200 breaths/minute to 4, 200-300 beats/min to 20!  May lose 1/3 of body fat!</a:t>
            </a:r>
          </a:p>
          <a:p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Behavioral: migrations/burrows</a:t>
            </a:r>
          </a:p>
          <a:p>
            <a:endParaRPr lang="en-US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-153666" y="164334"/>
            <a:ext cx="2281777" cy="5605527"/>
            <a:chOff x="-153666" y="164334"/>
            <a:chExt cx="2281777" cy="5605527"/>
          </a:xfrm>
        </p:grpSpPr>
        <p:pic>
          <p:nvPicPr>
            <p:cNvPr id="5126" name="Picture 6" descr="http://cdn.zmescience.com/wp-content/uploads/2012/09/sea-otters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005227">
              <a:off x="-49478" y="164334"/>
              <a:ext cx="2028133" cy="13716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8" name="Picture 8" descr="http://1.bp.blogspot.com/-vzk6-HlGJrU/UAhQC4cvHtI/AAAAAAAADVY/kM5ApkPQm90/s1600/whale_iStock_000006795485Small.jpg"/>
            <p:cNvPicPr>
              <a:picLocks noChangeAspect="1" noChangeArrowheads="1"/>
            </p:cNvPicPr>
            <p:nvPr/>
          </p:nvPicPr>
          <p:blipFill>
            <a:blip r:embed="rId3" cstate="print"/>
            <a:srcRect l="1849" r="13322"/>
            <a:stretch>
              <a:fillRect/>
            </a:stretch>
          </p:blipFill>
          <p:spPr bwMode="auto">
            <a:xfrm rot="768380">
              <a:off x="-153666" y="1318573"/>
              <a:ext cx="2107563" cy="16002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4" name="Picture 4" descr="http://www.w8themes.com/wp-content/uploads/2014/02/Giraffe-Face-Wallpapers.jpg"/>
            <p:cNvPicPr>
              <a:picLocks noChangeAspect="1" noChangeArrowheads="1"/>
            </p:cNvPicPr>
            <p:nvPr/>
          </p:nvPicPr>
          <p:blipFill>
            <a:blip r:embed="rId4" cstate="print"/>
            <a:srcRect l="10811"/>
            <a:stretch>
              <a:fillRect/>
            </a:stretch>
          </p:blipFill>
          <p:spPr bwMode="auto">
            <a:xfrm rot="21182080">
              <a:off x="-67222" y="2680137"/>
              <a:ext cx="2195333" cy="1538396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2" name="Picture 2" descr="http://www.digitaltrends.com/wp-content/uploads/2013/10/baby-elephan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862530">
              <a:off x="-140795" y="4171822"/>
              <a:ext cx="2195473" cy="1598039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05600" cy="9525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Mammalian Characteristics</a:t>
            </a:r>
            <a:endParaRPr lang="en-US" sz="5400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57300"/>
            <a:ext cx="6858000" cy="4114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Nervous system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Complex-enlarged cerebral cortex</a:t>
            </a:r>
          </a:p>
          <a:p>
            <a:pPr lvl="2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Plays a key role in memory, attention, awareness, thought, language and consciousness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Acute senses: touch, smell (species recognition, avoid predation), auditory, vision (most not in color)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High sense of touch</a:t>
            </a:r>
            <a:endParaRPr lang="en-US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-153666" y="164334"/>
            <a:ext cx="2281777" cy="5605527"/>
            <a:chOff x="-153666" y="164334"/>
            <a:chExt cx="2281777" cy="5605527"/>
          </a:xfrm>
        </p:grpSpPr>
        <p:pic>
          <p:nvPicPr>
            <p:cNvPr id="5126" name="Picture 6" descr="http://cdn.zmescience.com/wp-content/uploads/2012/09/sea-otters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005227">
              <a:off x="-49478" y="164334"/>
              <a:ext cx="2028133" cy="13716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8" name="Picture 8" descr="http://1.bp.blogspot.com/-vzk6-HlGJrU/UAhQC4cvHtI/AAAAAAAADVY/kM5ApkPQm90/s1600/whale_iStock_000006795485Small.jpg"/>
            <p:cNvPicPr>
              <a:picLocks noChangeAspect="1" noChangeArrowheads="1"/>
            </p:cNvPicPr>
            <p:nvPr/>
          </p:nvPicPr>
          <p:blipFill>
            <a:blip r:embed="rId3" cstate="print"/>
            <a:srcRect l="1849" r="13322"/>
            <a:stretch>
              <a:fillRect/>
            </a:stretch>
          </p:blipFill>
          <p:spPr bwMode="auto">
            <a:xfrm rot="768380">
              <a:off x="-153666" y="1318573"/>
              <a:ext cx="2107563" cy="16002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4" name="Picture 4" descr="http://www.w8themes.com/wp-content/uploads/2014/02/Giraffe-Face-Wallpapers.jpg"/>
            <p:cNvPicPr>
              <a:picLocks noChangeAspect="1" noChangeArrowheads="1"/>
            </p:cNvPicPr>
            <p:nvPr/>
          </p:nvPicPr>
          <p:blipFill>
            <a:blip r:embed="rId4" cstate="print"/>
            <a:srcRect l="10811"/>
            <a:stretch>
              <a:fillRect/>
            </a:stretch>
          </p:blipFill>
          <p:spPr bwMode="auto">
            <a:xfrm rot="21182080">
              <a:off x="-67222" y="2680137"/>
              <a:ext cx="2195333" cy="1538396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2" name="Picture 2" descr="http://www.digitaltrends.com/wp-content/uploads/2013/10/baby-elephan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862530">
              <a:off x="-140795" y="4171822"/>
              <a:ext cx="2195473" cy="1598039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05600" cy="9525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Mammalian Characteristics</a:t>
            </a:r>
            <a:endParaRPr lang="en-US" sz="5400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okainc.com/wp-content/uploads/2013/09/where-is-kidney-located-in-human-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85069">
            <a:off x="4268883" y="2245448"/>
            <a:ext cx="4786523" cy="339843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57300"/>
            <a:ext cx="6858000" cy="4114800"/>
          </a:xfrm>
        </p:spPr>
        <p:txBody>
          <a:bodyPr/>
          <a:lstStyle/>
          <a:p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Excretion</a:t>
            </a:r>
          </a:p>
          <a:p>
            <a:pPr lvl="1"/>
            <a:r>
              <a:rPr lang="en-US" dirty="0" err="1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Metanephric</a:t>
            </a:r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 kidneys excrete urea (more water loss)</a:t>
            </a:r>
          </a:p>
        </p:txBody>
      </p:sp>
      <p:grpSp>
        <p:nvGrpSpPr>
          <p:cNvPr id="4" name="Group 8"/>
          <p:cNvGrpSpPr/>
          <p:nvPr/>
        </p:nvGrpSpPr>
        <p:grpSpPr>
          <a:xfrm>
            <a:off x="-153666" y="164334"/>
            <a:ext cx="2281777" cy="5605527"/>
            <a:chOff x="-153666" y="164334"/>
            <a:chExt cx="2281777" cy="5605527"/>
          </a:xfrm>
        </p:grpSpPr>
        <p:pic>
          <p:nvPicPr>
            <p:cNvPr id="5126" name="Picture 6" descr="http://cdn.zmescience.com/wp-content/uploads/2012/09/sea-otters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005227">
              <a:off x="-49478" y="164334"/>
              <a:ext cx="2028133" cy="13716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8" name="Picture 8" descr="http://1.bp.blogspot.com/-vzk6-HlGJrU/UAhQC4cvHtI/AAAAAAAADVY/kM5ApkPQm90/s1600/whale_iStock_000006795485Small.jpg"/>
            <p:cNvPicPr>
              <a:picLocks noChangeAspect="1" noChangeArrowheads="1"/>
            </p:cNvPicPr>
            <p:nvPr/>
          </p:nvPicPr>
          <p:blipFill>
            <a:blip r:embed="rId4" cstate="print"/>
            <a:srcRect l="1849" r="13322"/>
            <a:stretch>
              <a:fillRect/>
            </a:stretch>
          </p:blipFill>
          <p:spPr bwMode="auto">
            <a:xfrm rot="768380">
              <a:off x="-153666" y="1318573"/>
              <a:ext cx="2107563" cy="16002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4" name="Picture 4" descr="http://www.w8themes.com/wp-content/uploads/2014/02/Giraffe-Face-Wallpapers.jpg"/>
            <p:cNvPicPr>
              <a:picLocks noChangeAspect="1" noChangeArrowheads="1"/>
            </p:cNvPicPr>
            <p:nvPr/>
          </p:nvPicPr>
          <p:blipFill>
            <a:blip r:embed="rId5" cstate="print"/>
            <a:srcRect l="10811"/>
            <a:stretch>
              <a:fillRect/>
            </a:stretch>
          </p:blipFill>
          <p:spPr bwMode="auto">
            <a:xfrm rot="21182080">
              <a:off x="-67222" y="2680137"/>
              <a:ext cx="2195333" cy="1538396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2" name="Picture 2" descr="http://www.digitaltrends.com/wp-content/uploads/2013/10/baby-elephan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862530">
              <a:off x="-140795" y="4171822"/>
              <a:ext cx="2195473" cy="1598039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05600" cy="9525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Mammalian Characteristics</a:t>
            </a:r>
            <a:endParaRPr lang="en-US" sz="5400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1" name="Picture 5" descr="kidne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21062132">
            <a:off x="2748439" y="3030272"/>
            <a:ext cx="1406769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57300"/>
            <a:ext cx="6858000" cy="4114800"/>
          </a:xfrm>
        </p:spPr>
        <p:txBody>
          <a:bodyPr/>
          <a:lstStyle/>
          <a:p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Reproduction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Most have cycles that are hormone regulated</a:t>
            </a:r>
          </a:p>
          <a:p>
            <a:pPr lvl="2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Estrus (heat)</a:t>
            </a:r>
          </a:p>
          <a:p>
            <a:pPr lvl="3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Ova are mature and female is sexually receptive behaviorally/physiologically</a:t>
            </a:r>
          </a:p>
          <a:p>
            <a:pPr lvl="2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Menstrual cycles (humans/great apes)</a:t>
            </a:r>
          </a:p>
          <a:p>
            <a:pPr lvl="3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Interdependent between brain, pituitary gland, and ovaries/uterus.</a:t>
            </a:r>
          </a:p>
          <a:p>
            <a:pPr lvl="3">
              <a:buNone/>
            </a:pPr>
            <a:endParaRPr lang="en-US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-153666" y="164334"/>
            <a:ext cx="2281777" cy="5605527"/>
            <a:chOff x="-153666" y="164334"/>
            <a:chExt cx="2281777" cy="5605527"/>
          </a:xfrm>
        </p:grpSpPr>
        <p:pic>
          <p:nvPicPr>
            <p:cNvPr id="5126" name="Picture 6" descr="http://cdn.zmescience.com/wp-content/uploads/2012/09/sea-otters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005227">
              <a:off x="-49478" y="164334"/>
              <a:ext cx="2028133" cy="13716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8" name="Picture 8" descr="http://1.bp.blogspot.com/-vzk6-HlGJrU/UAhQC4cvHtI/AAAAAAAADVY/kM5ApkPQm90/s1600/whale_iStock_000006795485Small.jpg"/>
            <p:cNvPicPr>
              <a:picLocks noChangeAspect="1" noChangeArrowheads="1"/>
            </p:cNvPicPr>
            <p:nvPr/>
          </p:nvPicPr>
          <p:blipFill>
            <a:blip r:embed="rId3" cstate="print"/>
            <a:srcRect l="1849" r="13322"/>
            <a:stretch>
              <a:fillRect/>
            </a:stretch>
          </p:blipFill>
          <p:spPr bwMode="auto">
            <a:xfrm rot="768380">
              <a:off x="-153666" y="1318573"/>
              <a:ext cx="2107563" cy="16002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4" name="Picture 4" descr="http://www.w8themes.com/wp-content/uploads/2014/02/Giraffe-Face-Wallpapers.jpg"/>
            <p:cNvPicPr>
              <a:picLocks noChangeAspect="1" noChangeArrowheads="1"/>
            </p:cNvPicPr>
            <p:nvPr/>
          </p:nvPicPr>
          <p:blipFill>
            <a:blip r:embed="rId4" cstate="print"/>
            <a:srcRect l="10811"/>
            <a:stretch>
              <a:fillRect/>
            </a:stretch>
          </p:blipFill>
          <p:spPr bwMode="auto">
            <a:xfrm rot="21182080">
              <a:off x="-67222" y="2680137"/>
              <a:ext cx="2195333" cy="1538396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2" name="Picture 2" descr="http://www.digitaltrends.com/wp-content/uploads/2013/10/baby-elephan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862530">
              <a:off x="-140795" y="4171822"/>
              <a:ext cx="2195473" cy="1598039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05600" cy="9525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Mammalian Characteristics</a:t>
            </a:r>
            <a:endParaRPr lang="en-US" sz="5400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57300"/>
            <a:ext cx="6858000" cy="4114800"/>
          </a:xfrm>
        </p:spPr>
        <p:txBody>
          <a:bodyPr/>
          <a:lstStyle/>
          <a:p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Complex Behaviors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Visual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Pheromones/marking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Grooming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Territorial</a:t>
            </a:r>
          </a:p>
          <a:p>
            <a:pPr lvl="1"/>
            <a:endParaRPr lang="en-US" dirty="0" smtClean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  <a:p>
            <a:pPr lvl="1"/>
            <a:endParaRPr lang="en-US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-153666" y="164334"/>
            <a:ext cx="2281777" cy="5605527"/>
            <a:chOff x="-153666" y="164334"/>
            <a:chExt cx="2281777" cy="5605527"/>
          </a:xfrm>
        </p:grpSpPr>
        <p:pic>
          <p:nvPicPr>
            <p:cNvPr id="5126" name="Picture 6" descr="http://cdn.zmescience.com/wp-content/uploads/2012/09/sea-otters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005227">
              <a:off x="-49478" y="164334"/>
              <a:ext cx="2028133" cy="13716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8" name="Picture 8" descr="http://1.bp.blogspot.com/-vzk6-HlGJrU/UAhQC4cvHtI/AAAAAAAADVY/kM5ApkPQm90/s1600/whale_iStock_000006795485Small.jpg"/>
            <p:cNvPicPr>
              <a:picLocks noChangeAspect="1" noChangeArrowheads="1"/>
            </p:cNvPicPr>
            <p:nvPr/>
          </p:nvPicPr>
          <p:blipFill>
            <a:blip r:embed="rId3" cstate="print"/>
            <a:srcRect l="1849" r="13322"/>
            <a:stretch>
              <a:fillRect/>
            </a:stretch>
          </p:blipFill>
          <p:spPr bwMode="auto">
            <a:xfrm rot="768380">
              <a:off x="-153666" y="1318573"/>
              <a:ext cx="2107563" cy="16002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4" name="Picture 4" descr="http://www.w8themes.com/wp-content/uploads/2014/02/Giraffe-Face-Wallpapers.jpg"/>
            <p:cNvPicPr>
              <a:picLocks noChangeAspect="1" noChangeArrowheads="1"/>
            </p:cNvPicPr>
            <p:nvPr/>
          </p:nvPicPr>
          <p:blipFill>
            <a:blip r:embed="rId4" cstate="print"/>
            <a:srcRect l="10811"/>
            <a:stretch>
              <a:fillRect/>
            </a:stretch>
          </p:blipFill>
          <p:spPr bwMode="auto">
            <a:xfrm rot="21182080">
              <a:off x="-67222" y="2680137"/>
              <a:ext cx="2195333" cy="1538396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2" name="Picture 2" descr="http://www.digitaltrends.com/wp-content/uploads/2013/10/baby-elephan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862530">
              <a:off x="-140795" y="4171822"/>
              <a:ext cx="2195473" cy="1598039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28800" y="342900"/>
            <a:ext cx="5029200" cy="6858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Mammalian Characteristics</a:t>
            </a:r>
            <a:endParaRPr lang="en-US" sz="5400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0" name="Picture 13" descr="310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675180">
            <a:off x="6192497" y="2005497"/>
            <a:ext cx="2590800" cy="3952068"/>
          </a:xfrm>
          <a:prstGeom prst="rect">
            <a:avLst/>
          </a:prstGeom>
          <a:ln w="38100" cap="sq">
            <a:solidFill>
              <a:srgbClr val="0505E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5" descr="Male flying fox marking his territo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71453">
            <a:off x="6606308" y="302808"/>
            <a:ext cx="2667000" cy="1978742"/>
          </a:xfrm>
          <a:prstGeom prst="rect">
            <a:avLst/>
          </a:prstGeom>
          <a:ln w="38100" cap="sq">
            <a:solidFill>
              <a:srgbClr val="0505E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9" descr="monkey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21193994">
            <a:off x="2407579" y="3871471"/>
            <a:ext cx="3116407" cy="2247900"/>
          </a:xfrm>
          <a:prstGeom prst="rect">
            <a:avLst/>
          </a:prstGeom>
          <a:ln w="38100" cap="sq">
            <a:solidFill>
              <a:srgbClr val="0505E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etterphoto.com/uploads/processed/0823/0806051823171zoodz5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6388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9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190501"/>
            <a:ext cx="4038600" cy="1822979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hlinkClick r:id="rId3"/>
              </a:rPr>
              <a:t>Two giraffes battle one another over a breeding female.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liveanimalslist.com/mammals/images/white-color-duckbill-platypus-in-water-420x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90965">
            <a:off x="5316440" y="1860853"/>
            <a:ext cx="4000500" cy="2667000"/>
          </a:xfrm>
          <a:prstGeom prst="rect">
            <a:avLst/>
          </a:prstGeom>
          <a:ln w="38100" cap="sq">
            <a:solidFill>
              <a:srgbClr val="0505E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865"/>
            <a:ext cx="6705600" cy="9525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Mammalian Grouping</a:t>
            </a:r>
            <a:endParaRPr lang="en-US" sz="5400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57300"/>
            <a:ext cx="6858000" cy="4114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Monotremes (6 species)</a:t>
            </a:r>
            <a:endParaRPr lang="en-US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Egg layers</a:t>
            </a:r>
          </a:p>
        </p:txBody>
      </p:sp>
      <p:grpSp>
        <p:nvGrpSpPr>
          <p:cNvPr id="4" name="Group 8"/>
          <p:cNvGrpSpPr/>
          <p:nvPr/>
        </p:nvGrpSpPr>
        <p:grpSpPr>
          <a:xfrm>
            <a:off x="-153666" y="164334"/>
            <a:ext cx="2281777" cy="5605527"/>
            <a:chOff x="-153666" y="164334"/>
            <a:chExt cx="2281777" cy="5605527"/>
          </a:xfrm>
        </p:grpSpPr>
        <p:pic>
          <p:nvPicPr>
            <p:cNvPr id="5126" name="Picture 6" descr="http://cdn.zmescience.com/wp-content/uploads/2012/09/sea-otters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005227">
              <a:off x="-49478" y="164334"/>
              <a:ext cx="2028133" cy="13716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8" name="Picture 8" descr="http://1.bp.blogspot.com/-vzk6-HlGJrU/UAhQC4cvHtI/AAAAAAAADVY/kM5ApkPQm90/s1600/whale_iStock_000006795485Small.jpg"/>
            <p:cNvPicPr>
              <a:picLocks noChangeAspect="1" noChangeArrowheads="1"/>
            </p:cNvPicPr>
            <p:nvPr/>
          </p:nvPicPr>
          <p:blipFill>
            <a:blip r:embed="rId4" cstate="print"/>
            <a:srcRect l="1849" r="13322"/>
            <a:stretch>
              <a:fillRect/>
            </a:stretch>
          </p:blipFill>
          <p:spPr bwMode="auto">
            <a:xfrm rot="768380">
              <a:off x="-153666" y="1318573"/>
              <a:ext cx="2107563" cy="16002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4" name="Picture 4" descr="http://www.w8themes.com/wp-content/uploads/2014/02/Giraffe-Face-Wallpapers.jpg"/>
            <p:cNvPicPr>
              <a:picLocks noChangeAspect="1" noChangeArrowheads="1"/>
            </p:cNvPicPr>
            <p:nvPr/>
          </p:nvPicPr>
          <p:blipFill>
            <a:blip r:embed="rId5" cstate="print"/>
            <a:srcRect l="10811"/>
            <a:stretch>
              <a:fillRect/>
            </a:stretch>
          </p:blipFill>
          <p:spPr bwMode="auto">
            <a:xfrm rot="21182080">
              <a:off x="-67222" y="2680137"/>
              <a:ext cx="2195333" cy="1538396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2" name="Picture 2" descr="http://www.digitaltrends.com/wp-content/uploads/2013/10/baby-elephan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862530">
              <a:off x="-140795" y="4171822"/>
              <a:ext cx="2195473" cy="1598039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9698" name="Picture 2" descr="http://s2.hubimg.com/u/5291815_f2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34620">
            <a:off x="1659364" y="2507164"/>
            <a:ext cx="3293919" cy="2284492"/>
          </a:xfrm>
          <a:prstGeom prst="rect">
            <a:avLst/>
          </a:prstGeom>
          <a:ln w="38100" cap="sq">
            <a:solidFill>
              <a:srgbClr val="0505E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2" name="Picture 6" descr="http://kidszoo.org/wp-content/uploads/2012/03/Echidna-iStock_000002583197Lar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3848100"/>
            <a:ext cx="3333750" cy="2209801"/>
          </a:xfrm>
          <a:prstGeom prst="rect">
            <a:avLst/>
          </a:prstGeom>
          <a:ln w="38100" cap="sq">
            <a:solidFill>
              <a:srgbClr val="0505E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57300"/>
            <a:ext cx="6858000" cy="4114800"/>
          </a:xfrm>
        </p:spPr>
        <p:txBody>
          <a:bodyPr/>
          <a:lstStyle/>
          <a:p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Marsupials (250 species)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Viviparous with pouch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Kangaroos, opossums, koala, wombats, Tasmanian devils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Yolk-type placenta, short gestation times, embryo moves to mother’s pouch to finish development</a:t>
            </a:r>
          </a:p>
          <a:p>
            <a:endParaRPr lang="en-US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-153666" y="164334"/>
            <a:ext cx="2281777" cy="5605527"/>
            <a:chOff x="-153666" y="164334"/>
            <a:chExt cx="2281777" cy="5605527"/>
          </a:xfrm>
        </p:grpSpPr>
        <p:pic>
          <p:nvPicPr>
            <p:cNvPr id="5126" name="Picture 6" descr="http://cdn.zmescience.com/wp-content/uploads/2012/09/sea-otters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005227">
              <a:off x="-49478" y="164334"/>
              <a:ext cx="2028133" cy="13716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8" name="Picture 8" descr="http://1.bp.blogspot.com/-vzk6-HlGJrU/UAhQC4cvHtI/AAAAAAAADVY/kM5ApkPQm90/s1600/whale_iStock_000006795485Small.jpg"/>
            <p:cNvPicPr>
              <a:picLocks noChangeAspect="1" noChangeArrowheads="1"/>
            </p:cNvPicPr>
            <p:nvPr/>
          </p:nvPicPr>
          <p:blipFill>
            <a:blip r:embed="rId3" cstate="print"/>
            <a:srcRect l="1849" r="13322"/>
            <a:stretch>
              <a:fillRect/>
            </a:stretch>
          </p:blipFill>
          <p:spPr bwMode="auto">
            <a:xfrm rot="768380">
              <a:off x="-153666" y="1318573"/>
              <a:ext cx="2107563" cy="16002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4" name="Picture 4" descr="http://www.w8themes.com/wp-content/uploads/2014/02/Giraffe-Face-Wallpapers.jpg"/>
            <p:cNvPicPr>
              <a:picLocks noChangeAspect="1" noChangeArrowheads="1"/>
            </p:cNvPicPr>
            <p:nvPr/>
          </p:nvPicPr>
          <p:blipFill>
            <a:blip r:embed="rId4" cstate="print"/>
            <a:srcRect l="10811"/>
            <a:stretch>
              <a:fillRect/>
            </a:stretch>
          </p:blipFill>
          <p:spPr bwMode="auto">
            <a:xfrm rot="21182080">
              <a:off x="-67222" y="2680137"/>
              <a:ext cx="2195333" cy="1538396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2" name="Picture 2" descr="http://www.digitaltrends.com/wp-content/uploads/2013/10/baby-elephan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862530">
              <a:off x="-140795" y="4171822"/>
              <a:ext cx="2195473" cy="1598039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05600" cy="9525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Mammalian Grouping</a:t>
            </a:r>
            <a:endParaRPr lang="en-US" sz="5400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57300"/>
            <a:ext cx="6858000" cy="4114800"/>
          </a:xfrm>
        </p:spPr>
        <p:txBody>
          <a:bodyPr/>
          <a:lstStyle/>
          <a:p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Placental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3800 species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21 orders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Young are nourished via diffusion of gases/nutrients/waste across the placenta.</a:t>
            </a:r>
            <a:endParaRPr lang="en-US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-153666" y="164334"/>
            <a:ext cx="2281777" cy="5605527"/>
            <a:chOff x="-153666" y="164334"/>
            <a:chExt cx="2281777" cy="5605527"/>
          </a:xfrm>
        </p:grpSpPr>
        <p:pic>
          <p:nvPicPr>
            <p:cNvPr id="5126" name="Picture 6" descr="http://cdn.zmescience.com/wp-content/uploads/2012/09/sea-otters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005227">
              <a:off x="-49478" y="164334"/>
              <a:ext cx="2028133" cy="13716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8" name="Picture 8" descr="http://1.bp.blogspot.com/-vzk6-HlGJrU/UAhQC4cvHtI/AAAAAAAADVY/kM5ApkPQm90/s1600/whale_iStock_000006795485Small.jpg"/>
            <p:cNvPicPr>
              <a:picLocks noChangeAspect="1" noChangeArrowheads="1"/>
            </p:cNvPicPr>
            <p:nvPr/>
          </p:nvPicPr>
          <p:blipFill>
            <a:blip r:embed="rId3" cstate="print"/>
            <a:srcRect l="1849" r="13322"/>
            <a:stretch>
              <a:fillRect/>
            </a:stretch>
          </p:blipFill>
          <p:spPr bwMode="auto">
            <a:xfrm rot="768380">
              <a:off x="-153666" y="1318573"/>
              <a:ext cx="2107563" cy="16002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4" name="Picture 4" descr="http://www.w8themes.com/wp-content/uploads/2014/02/Giraffe-Face-Wallpapers.jpg"/>
            <p:cNvPicPr>
              <a:picLocks noChangeAspect="1" noChangeArrowheads="1"/>
            </p:cNvPicPr>
            <p:nvPr/>
          </p:nvPicPr>
          <p:blipFill>
            <a:blip r:embed="rId4" cstate="print"/>
            <a:srcRect l="10811"/>
            <a:stretch>
              <a:fillRect/>
            </a:stretch>
          </p:blipFill>
          <p:spPr bwMode="auto">
            <a:xfrm rot="21182080">
              <a:off x="-67222" y="2680137"/>
              <a:ext cx="2195333" cy="1538396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2" name="Picture 2" descr="http://www.digitaltrends.com/wp-content/uploads/2013/10/baby-elephan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862530">
              <a:off x="-140795" y="4171822"/>
              <a:ext cx="2195473" cy="1598039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05600" cy="9525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Mammalian Grouping</a:t>
            </a:r>
            <a:endParaRPr lang="en-US" sz="5400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5" descr="hedgeho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800600" cy="3048000"/>
          </a:xfrm>
          <a:noFill/>
        </p:spPr>
      </p:pic>
      <p:pic>
        <p:nvPicPr>
          <p:cNvPr id="17412" name="Picture 9" descr="mo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0"/>
            <a:ext cx="4495800" cy="2921000"/>
          </a:xfrm>
          <a:noFill/>
        </p:spPr>
      </p:pic>
      <p:pic>
        <p:nvPicPr>
          <p:cNvPr id="17413" name="Picture 13" descr="shre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921000"/>
            <a:ext cx="4800600" cy="2794000"/>
          </a:xfrm>
          <a:noFill/>
        </p:spPr>
      </p:pic>
      <p:pic>
        <p:nvPicPr>
          <p:cNvPr id="17414" name="Picture 17" descr="etelfair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24400" y="2921000"/>
            <a:ext cx="4419600" cy="2794000"/>
          </a:xfrm>
          <a:noFill/>
        </p:spPr>
      </p:pic>
      <p:sp>
        <p:nvSpPr>
          <p:cNvPr id="17415" name="WordArt 20"/>
          <p:cNvSpPr>
            <a:spLocks noChangeArrowheads="1" noChangeShapeType="1" noTextEdit="1"/>
          </p:cNvSpPr>
          <p:nvPr/>
        </p:nvSpPr>
        <p:spPr bwMode="auto">
          <a:xfrm>
            <a:off x="2286001" y="2476500"/>
            <a:ext cx="4352925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Order Insectivora</a:t>
            </a:r>
          </a:p>
        </p:txBody>
      </p:sp>
      <p:sp>
        <p:nvSpPr>
          <p:cNvPr id="17416" name="WordArt 21"/>
          <p:cNvSpPr>
            <a:spLocks noChangeArrowheads="1" noChangeShapeType="1" noTextEdit="1"/>
          </p:cNvSpPr>
          <p:nvPr/>
        </p:nvSpPr>
        <p:spPr bwMode="auto">
          <a:xfrm>
            <a:off x="304801" y="190500"/>
            <a:ext cx="2714625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hedgehogs</a:t>
            </a:r>
          </a:p>
        </p:txBody>
      </p:sp>
      <p:sp>
        <p:nvSpPr>
          <p:cNvPr id="17417" name="WordArt 22"/>
          <p:cNvSpPr>
            <a:spLocks noChangeArrowheads="1" noChangeShapeType="1" noTextEdit="1"/>
          </p:cNvSpPr>
          <p:nvPr/>
        </p:nvSpPr>
        <p:spPr bwMode="auto">
          <a:xfrm>
            <a:off x="6781801" y="5207000"/>
            <a:ext cx="1895475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tenrecs</a:t>
            </a:r>
          </a:p>
        </p:txBody>
      </p:sp>
      <p:sp>
        <p:nvSpPr>
          <p:cNvPr id="17418" name="WordArt 23"/>
          <p:cNvSpPr>
            <a:spLocks noChangeArrowheads="1" noChangeShapeType="1" noTextEdit="1"/>
          </p:cNvSpPr>
          <p:nvPr/>
        </p:nvSpPr>
        <p:spPr bwMode="auto">
          <a:xfrm>
            <a:off x="7162801" y="2159000"/>
            <a:ext cx="1495425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moles</a:t>
            </a:r>
          </a:p>
        </p:txBody>
      </p:sp>
      <p:sp>
        <p:nvSpPr>
          <p:cNvPr id="17419" name="WordArt 24"/>
          <p:cNvSpPr>
            <a:spLocks noChangeArrowheads="1" noChangeShapeType="1" noTextEdit="1"/>
          </p:cNvSpPr>
          <p:nvPr/>
        </p:nvSpPr>
        <p:spPr bwMode="auto">
          <a:xfrm>
            <a:off x="228600" y="5207000"/>
            <a:ext cx="1790700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shrews</a:t>
            </a:r>
          </a:p>
        </p:txBody>
      </p:sp>
      <p:sp>
        <p:nvSpPr>
          <p:cNvPr id="17420" name="WordArt 25"/>
          <p:cNvSpPr>
            <a:spLocks noChangeArrowheads="1" noChangeShapeType="1" noTextEdit="1"/>
          </p:cNvSpPr>
          <p:nvPr/>
        </p:nvSpPr>
        <p:spPr bwMode="auto">
          <a:xfrm>
            <a:off x="2667001" y="3048000"/>
            <a:ext cx="3419475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(third largest)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66700"/>
            <a:ext cx="6934200" cy="4419600"/>
          </a:xfrm>
        </p:spPr>
        <p:txBody>
          <a:bodyPr/>
          <a:lstStyle/>
          <a:p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First mammals were small with delicate skeletons, acute senses, and possibly nocturnal.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Avoid competition with larger organisms</a:t>
            </a:r>
            <a:endParaRPr lang="en-US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53666" y="164334"/>
            <a:ext cx="2281777" cy="5605527"/>
            <a:chOff x="-153666" y="164334"/>
            <a:chExt cx="2281777" cy="5605527"/>
          </a:xfrm>
        </p:grpSpPr>
        <p:pic>
          <p:nvPicPr>
            <p:cNvPr id="5126" name="Picture 6" descr="http://cdn.zmescience.com/wp-content/uploads/2012/09/sea-otters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005227">
              <a:off x="-49478" y="164334"/>
              <a:ext cx="2028133" cy="13716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8" name="Picture 8" descr="http://1.bp.blogspot.com/-vzk6-HlGJrU/UAhQC4cvHtI/AAAAAAAADVY/kM5ApkPQm90/s1600/whale_iStock_000006795485Small.jpg"/>
            <p:cNvPicPr>
              <a:picLocks noChangeAspect="1" noChangeArrowheads="1"/>
            </p:cNvPicPr>
            <p:nvPr/>
          </p:nvPicPr>
          <p:blipFill>
            <a:blip r:embed="rId3" cstate="print"/>
            <a:srcRect l="1849" r="13322"/>
            <a:stretch>
              <a:fillRect/>
            </a:stretch>
          </p:blipFill>
          <p:spPr bwMode="auto">
            <a:xfrm rot="768380">
              <a:off x="-153666" y="1318573"/>
              <a:ext cx="2107563" cy="16002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4" name="Picture 4" descr="http://www.w8themes.com/wp-content/uploads/2014/02/Giraffe-Face-Wallpapers.jpg"/>
            <p:cNvPicPr>
              <a:picLocks noChangeAspect="1" noChangeArrowheads="1"/>
            </p:cNvPicPr>
            <p:nvPr/>
          </p:nvPicPr>
          <p:blipFill>
            <a:blip r:embed="rId4" cstate="print"/>
            <a:srcRect l="10811"/>
            <a:stretch>
              <a:fillRect/>
            </a:stretch>
          </p:blipFill>
          <p:spPr bwMode="auto">
            <a:xfrm rot="21182080">
              <a:off x="-67222" y="2680137"/>
              <a:ext cx="2195333" cy="1538396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2" name="Picture 2" descr="http://www.digitaltrends.com/wp-content/uploads/2013/10/baby-elephan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862530">
              <a:off x="-140795" y="4171822"/>
              <a:ext cx="2195473" cy="1598039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5130" name="Picture 10" descr="http://cdn.ph.upi.com/sv/b/i/UPI-58151377727622/2013/1/13777258649968/Early-mammals-survived-mass-extinctions-then-thrived-in-aftermat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66778">
            <a:off x="4337706" y="2708027"/>
            <a:ext cx="4936659" cy="3124200"/>
          </a:xfrm>
          <a:prstGeom prst="rect">
            <a:avLst/>
          </a:prstGeom>
          <a:ln w="38100" cap="sq">
            <a:solidFill>
              <a:srgbClr val="0505E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9" descr="ba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95500"/>
            <a:ext cx="2514600" cy="3619500"/>
          </a:xfrm>
          <a:noFill/>
        </p:spPr>
      </p:pic>
      <p:pic>
        <p:nvPicPr>
          <p:cNvPr id="18436" name="Picture 13" descr="honduran_white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29000" y="0"/>
            <a:ext cx="3733800" cy="2921000"/>
          </a:xfrm>
          <a:noFill/>
        </p:spPr>
      </p:pic>
      <p:pic>
        <p:nvPicPr>
          <p:cNvPr id="18437" name="Picture 17" descr="wahlbergs_epauleted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362201" y="2921000"/>
            <a:ext cx="3167063" cy="2794000"/>
          </a:xfrm>
          <a:noFill/>
        </p:spPr>
      </p:pic>
      <p:pic>
        <p:nvPicPr>
          <p:cNvPr id="18438" name="Picture 21" descr="gothic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837657"/>
            <a:ext cx="3657600" cy="287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3" descr="pallid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429000" cy="210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5" descr="flying_fox_jbw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553200" y="0"/>
            <a:ext cx="2590800" cy="2921000"/>
          </a:xfrm>
          <a:noFill/>
        </p:spPr>
      </p:pic>
      <p:pic>
        <p:nvPicPr>
          <p:cNvPr id="18441" name="Picture 27" descr="townsends_big-eared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1" y="1587500"/>
            <a:ext cx="15906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WordArt 28"/>
          <p:cNvSpPr>
            <a:spLocks noChangeArrowheads="1" noChangeShapeType="1" noTextEdit="1"/>
          </p:cNvSpPr>
          <p:nvPr/>
        </p:nvSpPr>
        <p:spPr bwMode="auto">
          <a:xfrm>
            <a:off x="2667000" y="190500"/>
            <a:ext cx="4171950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Order Chiroptera</a:t>
            </a:r>
          </a:p>
        </p:txBody>
      </p:sp>
      <p:sp>
        <p:nvSpPr>
          <p:cNvPr id="18443" name="WordArt 29"/>
          <p:cNvSpPr>
            <a:spLocks noChangeArrowheads="1" noChangeShapeType="1" noTextEdit="1"/>
          </p:cNvSpPr>
          <p:nvPr/>
        </p:nvSpPr>
        <p:spPr bwMode="auto">
          <a:xfrm>
            <a:off x="4267200" y="2476500"/>
            <a:ext cx="1085850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bats</a:t>
            </a:r>
          </a:p>
        </p:txBody>
      </p:sp>
      <p:sp>
        <p:nvSpPr>
          <p:cNvPr id="18444" name="WordArt 30"/>
          <p:cNvSpPr>
            <a:spLocks noChangeArrowheads="1" noChangeShapeType="1" noTextEdit="1"/>
          </p:cNvSpPr>
          <p:nvPr/>
        </p:nvSpPr>
        <p:spPr bwMode="auto">
          <a:xfrm>
            <a:off x="3276601" y="3048000"/>
            <a:ext cx="3171825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(second largest)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5" descr="red-shanked-souc-langu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048000" cy="2921000"/>
          </a:xfrm>
          <a:noFill/>
        </p:spPr>
      </p:pic>
      <p:pic>
        <p:nvPicPr>
          <p:cNvPr id="19460" name="Picture 13" descr="lemu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921000"/>
            <a:ext cx="3276600" cy="2794000"/>
          </a:xfrm>
          <a:noFill/>
        </p:spPr>
      </p:pic>
      <p:pic>
        <p:nvPicPr>
          <p:cNvPr id="19461" name="Picture 17" descr="2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53200" y="0"/>
            <a:ext cx="2590800" cy="3175000"/>
          </a:xfrm>
          <a:noFill/>
        </p:spPr>
      </p:pic>
      <p:pic>
        <p:nvPicPr>
          <p:cNvPr id="19462" name="Picture 21" descr="pygmy-marmos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984500"/>
            <a:ext cx="35814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3" descr="gibb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0"/>
            <a:ext cx="35814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5" descr="gorill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200776" y="2921000"/>
            <a:ext cx="2943225" cy="2794000"/>
          </a:xfrm>
          <a:noFill/>
        </p:spPr>
      </p:pic>
      <p:sp>
        <p:nvSpPr>
          <p:cNvPr id="19465" name="WordArt 26"/>
          <p:cNvSpPr>
            <a:spLocks noChangeArrowheads="1" noChangeShapeType="1" noTextEdit="1"/>
          </p:cNvSpPr>
          <p:nvPr/>
        </p:nvSpPr>
        <p:spPr bwMode="auto">
          <a:xfrm>
            <a:off x="2686050" y="2587625"/>
            <a:ext cx="3771900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Order Primates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Picture 5" descr="anteat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495800" cy="2603500"/>
          </a:xfrm>
          <a:noFill/>
        </p:spPr>
      </p:pic>
      <p:pic>
        <p:nvPicPr>
          <p:cNvPr id="20484" name="Picture 9" descr="slot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0"/>
            <a:ext cx="4648200" cy="3111500"/>
          </a:xfrm>
          <a:noFill/>
        </p:spPr>
      </p:pic>
      <p:pic>
        <p:nvPicPr>
          <p:cNvPr id="20485" name="Picture 17" descr="lea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603500"/>
            <a:ext cx="4495800" cy="3111500"/>
          </a:xfrm>
          <a:noFill/>
        </p:spPr>
      </p:pic>
      <p:pic>
        <p:nvPicPr>
          <p:cNvPr id="20486" name="Picture 21" descr="armadill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810000" y="3048000"/>
            <a:ext cx="5334000" cy="2667000"/>
          </a:xfrm>
          <a:noFill/>
        </p:spPr>
      </p:pic>
      <p:sp>
        <p:nvSpPr>
          <p:cNvPr id="20487" name="WordArt 22"/>
          <p:cNvSpPr>
            <a:spLocks noChangeArrowheads="1" noChangeShapeType="1" noTextEdit="1"/>
          </p:cNvSpPr>
          <p:nvPr/>
        </p:nvSpPr>
        <p:spPr bwMode="auto">
          <a:xfrm>
            <a:off x="2209800" y="2222500"/>
            <a:ext cx="4262438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Order Xenartha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Formerly Edentata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7" name="Picture 5" descr="pik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495800" cy="3429000"/>
          </a:xfrm>
          <a:noFill/>
        </p:spPr>
      </p:pic>
      <p:pic>
        <p:nvPicPr>
          <p:cNvPr id="21508" name="Picture 9" descr="rabbi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0"/>
            <a:ext cx="4648200" cy="5715000"/>
          </a:xfrm>
          <a:noFill/>
        </p:spPr>
      </p:pic>
      <p:pic>
        <p:nvPicPr>
          <p:cNvPr id="21509" name="Picture 13" descr="arctic%20ha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365500"/>
            <a:ext cx="4572000" cy="2349500"/>
          </a:xfrm>
          <a:noFill/>
        </p:spPr>
      </p:pic>
      <p:sp>
        <p:nvSpPr>
          <p:cNvPr id="21510" name="WordArt 16"/>
          <p:cNvSpPr>
            <a:spLocks noChangeArrowheads="1" noChangeShapeType="1" noTextEdit="1"/>
          </p:cNvSpPr>
          <p:nvPr/>
        </p:nvSpPr>
        <p:spPr bwMode="auto">
          <a:xfrm>
            <a:off x="457201" y="3048000"/>
            <a:ext cx="4638675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Order Lagomorpha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1" name="Picture 5" descr="squirrel-01-flyi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267200" cy="2921000"/>
          </a:xfrm>
          <a:noFill/>
        </p:spPr>
      </p:pic>
      <p:pic>
        <p:nvPicPr>
          <p:cNvPr id="22532" name="Picture 9" descr="porcupi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0"/>
            <a:ext cx="4876800" cy="2984500"/>
          </a:xfrm>
          <a:noFill/>
        </p:spPr>
      </p:pic>
      <p:pic>
        <p:nvPicPr>
          <p:cNvPr id="22533" name="Picture 17" descr="arctic_lemmi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2857500"/>
            <a:ext cx="4572000" cy="2857500"/>
          </a:xfrm>
          <a:noFill/>
        </p:spPr>
      </p:pic>
      <p:pic>
        <p:nvPicPr>
          <p:cNvPr id="22534" name="Picture 23" descr="american-beaver-phot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 l="12698"/>
          <a:stretch>
            <a:fillRect/>
          </a:stretch>
        </p:blipFill>
        <p:spPr>
          <a:xfrm>
            <a:off x="0" y="2921000"/>
            <a:ext cx="4800600" cy="2794000"/>
          </a:xfrm>
          <a:noFill/>
        </p:spPr>
      </p:pic>
      <p:pic>
        <p:nvPicPr>
          <p:cNvPr id="22535" name="Picture 24" descr="chinchil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1" y="1905000"/>
            <a:ext cx="23526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WordArt 25"/>
          <p:cNvSpPr>
            <a:spLocks noChangeArrowheads="1" noChangeShapeType="1" noTextEdit="1"/>
          </p:cNvSpPr>
          <p:nvPr/>
        </p:nvSpPr>
        <p:spPr bwMode="auto">
          <a:xfrm>
            <a:off x="2438400" y="190500"/>
            <a:ext cx="3771900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Order Rodentia</a:t>
            </a:r>
          </a:p>
        </p:txBody>
      </p:sp>
      <p:sp>
        <p:nvSpPr>
          <p:cNvPr id="22537" name="WordArt 26"/>
          <p:cNvSpPr>
            <a:spLocks noChangeArrowheads="1" noChangeShapeType="1" noTextEdit="1"/>
          </p:cNvSpPr>
          <p:nvPr/>
        </p:nvSpPr>
        <p:spPr bwMode="auto">
          <a:xfrm>
            <a:off x="3276601" y="825500"/>
            <a:ext cx="2105025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(largest)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9" name="Picture 5" descr="surface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876800" cy="2794000"/>
          </a:xfrm>
          <a:noFill/>
        </p:spPr>
      </p:pic>
      <p:pic>
        <p:nvPicPr>
          <p:cNvPr id="24580" name="Picture 9" descr="dolphi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0"/>
            <a:ext cx="4267200" cy="2794000"/>
          </a:xfrm>
          <a:noFill/>
        </p:spPr>
      </p:pic>
      <p:pic>
        <p:nvPicPr>
          <p:cNvPr id="24581" name="Picture 13" descr="narwhal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794000"/>
            <a:ext cx="4495800" cy="2921000"/>
          </a:xfrm>
          <a:noFill/>
        </p:spPr>
      </p:pic>
      <p:pic>
        <p:nvPicPr>
          <p:cNvPr id="24582" name="Picture 17" descr="blue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419600" y="2730500"/>
            <a:ext cx="4724400" cy="2984500"/>
          </a:xfrm>
          <a:noFill/>
        </p:spPr>
      </p:pic>
      <p:sp>
        <p:nvSpPr>
          <p:cNvPr id="24583" name="WordArt 20"/>
          <p:cNvSpPr>
            <a:spLocks noChangeArrowheads="1" noChangeShapeType="1" noTextEdit="1"/>
          </p:cNvSpPr>
          <p:nvPr/>
        </p:nvSpPr>
        <p:spPr bwMode="auto">
          <a:xfrm>
            <a:off x="2743200" y="2540000"/>
            <a:ext cx="3619500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Order Cetacea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3" name="Picture 5" descr="do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429000" cy="2730500"/>
          </a:xfrm>
          <a:noFill/>
        </p:spPr>
      </p:pic>
      <p:pic>
        <p:nvPicPr>
          <p:cNvPr id="25604" name="Picture 13" descr="leopard-thum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730500"/>
            <a:ext cx="3048000" cy="2984500"/>
          </a:xfrm>
          <a:noFill/>
        </p:spPr>
      </p:pic>
      <p:pic>
        <p:nvPicPr>
          <p:cNvPr id="25605" name="Picture 17" descr="racoo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0" y="2921000"/>
            <a:ext cx="3657600" cy="2794000"/>
          </a:xfrm>
          <a:noFill/>
        </p:spPr>
      </p:pic>
      <p:pic>
        <p:nvPicPr>
          <p:cNvPr id="25606" name="Picture 21" descr="ot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1650" y="0"/>
            <a:ext cx="356235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3" descr="walr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0"/>
            <a:ext cx="2286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5" descr="min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/>
          <a:srcRect l="2156" b="3226"/>
          <a:stretch>
            <a:fillRect/>
          </a:stretch>
        </p:blipFill>
        <p:spPr>
          <a:xfrm>
            <a:off x="3048001" y="1778000"/>
            <a:ext cx="3457575" cy="1905000"/>
          </a:xfrm>
          <a:noFill/>
        </p:spPr>
      </p:pic>
      <p:pic>
        <p:nvPicPr>
          <p:cNvPr id="25609" name="Picture 27" descr="bear"/>
          <p:cNvPicPr>
            <a:picLocks noChangeAspect="1" noChangeArrowheads="1"/>
          </p:cNvPicPr>
          <p:nvPr/>
        </p:nvPicPr>
        <p:blipFill>
          <a:blip r:embed="rId8" cstate="print"/>
          <a:srcRect r="7317" b="5486"/>
          <a:stretch>
            <a:fillRect/>
          </a:stretch>
        </p:blipFill>
        <p:spPr bwMode="auto">
          <a:xfrm>
            <a:off x="6477000" y="1841500"/>
            <a:ext cx="26670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WordArt 28"/>
          <p:cNvSpPr>
            <a:spLocks noChangeArrowheads="1" noChangeShapeType="1" noTextEdit="1"/>
          </p:cNvSpPr>
          <p:nvPr/>
        </p:nvSpPr>
        <p:spPr bwMode="auto">
          <a:xfrm>
            <a:off x="2819400" y="3556000"/>
            <a:ext cx="3943350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Order Carnivora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t0.gstatic.com/images?q=tbn:ANd9GcS3pcIoNciddchcvp3_ZjCn8pMZtxf61C0hm1Fr24LNOOI-2TIx:www.environmental-watch.com/wp-content/uploads/2013/12/shutterstock_126767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35813"/>
          </a:xfrm>
          <a:prstGeom prst="rect">
            <a:avLst/>
          </a:prstGeom>
          <a:noFill/>
        </p:spPr>
      </p:pic>
      <p:sp>
        <p:nvSpPr>
          <p:cNvPr id="26626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9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30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" name="Rectangle 6">
            <a:hlinkClick r:id="rId3"/>
          </p:cNvPr>
          <p:cNvSpPr/>
          <p:nvPr/>
        </p:nvSpPr>
        <p:spPr>
          <a:xfrm>
            <a:off x="0" y="254000"/>
            <a:ext cx="888576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Animal Spotlight: Lion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1" name="Picture 5" descr="e356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48200" cy="5715000"/>
          </a:xfrm>
          <a:noFill/>
        </p:spPr>
      </p:pic>
      <p:pic>
        <p:nvPicPr>
          <p:cNvPr id="27652" name="Picture 9" descr="17953_wallpaper28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54000"/>
            <a:ext cx="4572000" cy="4254500"/>
          </a:xfrm>
          <a:noFill/>
        </p:spPr>
      </p:pic>
      <p:sp>
        <p:nvSpPr>
          <p:cNvPr id="27653" name="WordArt 12"/>
          <p:cNvSpPr>
            <a:spLocks noChangeArrowheads="1" noChangeShapeType="1" noTextEdit="1"/>
          </p:cNvSpPr>
          <p:nvPr/>
        </p:nvSpPr>
        <p:spPr bwMode="auto">
          <a:xfrm>
            <a:off x="3581400" y="4826000"/>
            <a:ext cx="5029200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Order Proboscidea</a:t>
            </a:r>
          </a:p>
        </p:txBody>
      </p:sp>
      <p:sp>
        <p:nvSpPr>
          <p:cNvPr id="27654" name="Rectangle 16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critterbabies.com/wp-content/gallery/elephants/cute-baby-elephant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7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-228600" y="127000"/>
            <a:ext cx="8991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Animal Spotlight: Elephant</a:t>
            </a:r>
            <a:endParaRPr lang="en-US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865"/>
            <a:ext cx="6858000" cy="9525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Mammalian Characteristics</a:t>
            </a:r>
            <a:endParaRPr lang="en-US" sz="5400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09700"/>
            <a:ext cx="6858000" cy="4114800"/>
          </a:xfrm>
        </p:spPr>
        <p:txBody>
          <a:bodyPr/>
          <a:lstStyle/>
          <a:p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Hair or fur (pelage)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Keratin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Periodically molted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Insulating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Important to sense/touch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Most have claws, nails, or hooves</a:t>
            </a:r>
          </a:p>
          <a:p>
            <a:pPr lvl="1"/>
            <a:endParaRPr lang="en-US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-153666" y="164334"/>
            <a:ext cx="2281777" cy="5605527"/>
            <a:chOff x="-153666" y="164334"/>
            <a:chExt cx="2281777" cy="5605527"/>
          </a:xfrm>
        </p:grpSpPr>
        <p:pic>
          <p:nvPicPr>
            <p:cNvPr id="5126" name="Picture 6" descr="http://cdn.zmescience.com/wp-content/uploads/2012/09/sea-otters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005227">
              <a:off x="-49478" y="164334"/>
              <a:ext cx="2028133" cy="13716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8" name="Picture 8" descr="http://1.bp.blogspot.com/-vzk6-HlGJrU/UAhQC4cvHtI/AAAAAAAADVY/kM5ApkPQm90/s1600/whale_iStock_000006795485Small.jpg"/>
            <p:cNvPicPr>
              <a:picLocks noChangeAspect="1" noChangeArrowheads="1"/>
            </p:cNvPicPr>
            <p:nvPr/>
          </p:nvPicPr>
          <p:blipFill>
            <a:blip r:embed="rId3" cstate="print"/>
            <a:srcRect l="1849" r="13322"/>
            <a:stretch>
              <a:fillRect/>
            </a:stretch>
          </p:blipFill>
          <p:spPr bwMode="auto">
            <a:xfrm rot="768380">
              <a:off x="-153666" y="1318573"/>
              <a:ext cx="2107563" cy="16002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4" name="Picture 4" descr="http://www.w8themes.com/wp-content/uploads/2014/02/Giraffe-Face-Wallpapers.jpg"/>
            <p:cNvPicPr>
              <a:picLocks noChangeAspect="1" noChangeArrowheads="1"/>
            </p:cNvPicPr>
            <p:nvPr/>
          </p:nvPicPr>
          <p:blipFill>
            <a:blip r:embed="rId4" cstate="print"/>
            <a:srcRect l="10811"/>
            <a:stretch>
              <a:fillRect/>
            </a:stretch>
          </p:blipFill>
          <p:spPr bwMode="auto">
            <a:xfrm rot="21182080">
              <a:off x="-67222" y="2680137"/>
              <a:ext cx="2195333" cy="1538396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2" name="Picture 2" descr="http://www.digitaltrends.com/wp-content/uploads/2013/10/baby-elephan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862530">
              <a:off x="-140795" y="4171822"/>
              <a:ext cx="2195473" cy="1598039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9" name="Picture 5" descr="manate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191000" cy="5715000"/>
          </a:xfrm>
          <a:noFill/>
        </p:spPr>
      </p:pic>
      <p:pic>
        <p:nvPicPr>
          <p:cNvPr id="29700" name="Picture 9" descr="dugo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0"/>
            <a:ext cx="5181600" cy="5715000"/>
          </a:xfrm>
          <a:noFill/>
        </p:spPr>
      </p:pic>
      <p:sp>
        <p:nvSpPr>
          <p:cNvPr id="29701" name="WordArt 12"/>
          <p:cNvSpPr>
            <a:spLocks noChangeArrowheads="1" noChangeShapeType="1" noTextEdit="1"/>
          </p:cNvSpPr>
          <p:nvPr/>
        </p:nvSpPr>
        <p:spPr bwMode="auto">
          <a:xfrm>
            <a:off x="2514600" y="444500"/>
            <a:ext cx="3295650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Order Sirenia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3" name="Picture 5" descr="rhin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800600" cy="3345657"/>
          </a:xfrm>
          <a:noFill/>
        </p:spPr>
      </p:pic>
      <p:pic>
        <p:nvPicPr>
          <p:cNvPr id="30724" name="Picture 9" descr="grvzebr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0"/>
            <a:ext cx="4419600" cy="3365500"/>
          </a:xfrm>
          <a:noFill/>
        </p:spPr>
      </p:pic>
      <p:pic>
        <p:nvPicPr>
          <p:cNvPr id="30725" name="Picture 13" descr="tapi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43400" y="3302000"/>
            <a:ext cx="4800600" cy="2413000"/>
          </a:xfrm>
          <a:noFill/>
        </p:spPr>
      </p:pic>
      <p:pic>
        <p:nvPicPr>
          <p:cNvPr id="30726" name="Picture 17" descr="hors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3302000"/>
            <a:ext cx="4419600" cy="2413000"/>
          </a:xfrm>
          <a:noFill/>
        </p:spPr>
      </p:pic>
      <p:sp>
        <p:nvSpPr>
          <p:cNvPr id="30727" name="WordArt 20"/>
          <p:cNvSpPr>
            <a:spLocks noChangeArrowheads="1" noChangeShapeType="1" noTextEdit="1"/>
          </p:cNvSpPr>
          <p:nvPr/>
        </p:nvSpPr>
        <p:spPr bwMode="auto">
          <a:xfrm>
            <a:off x="1828800" y="2794000"/>
            <a:ext cx="5238750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Order Perissodactyla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7" name="Picture 5" descr="hipp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200400" cy="3302000"/>
          </a:xfrm>
          <a:noFill/>
        </p:spPr>
      </p:pic>
      <p:pic>
        <p:nvPicPr>
          <p:cNvPr id="31748" name="Picture 9" descr="came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24600" y="0"/>
            <a:ext cx="2819400" cy="2921000"/>
          </a:xfrm>
          <a:noFill/>
        </p:spPr>
      </p:pic>
      <p:pic>
        <p:nvPicPr>
          <p:cNvPr id="31749" name="Picture 13" descr="feralpi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302000"/>
            <a:ext cx="3200400" cy="2413000"/>
          </a:xfrm>
          <a:noFill/>
        </p:spPr>
      </p:pic>
      <p:pic>
        <p:nvPicPr>
          <p:cNvPr id="31750" name="Picture 17" descr="antelop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553200" y="2921000"/>
            <a:ext cx="2590800" cy="2794000"/>
          </a:xfrm>
          <a:noFill/>
        </p:spPr>
      </p:pic>
      <p:pic>
        <p:nvPicPr>
          <p:cNvPr id="31751" name="Picture 21" descr="giraff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794000"/>
            <a:ext cx="33909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23" descr="shee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0"/>
            <a:ext cx="31242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WordArt 24"/>
          <p:cNvSpPr>
            <a:spLocks noChangeArrowheads="1" noChangeShapeType="1" noTextEdit="1"/>
          </p:cNvSpPr>
          <p:nvPr/>
        </p:nvSpPr>
        <p:spPr bwMode="auto">
          <a:xfrm>
            <a:off x="2667001" y="2476500"/>
            <a:ext cx="4295775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Order Artiodactyl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alotmorestyle.com/wp-content/uploads/2014/01/Baby-Hippo-hippos-24490671-1600-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32770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3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1066800" y="317500"/>
            <a:ext cx="6553200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/>
              </a:rPr>
              <a:t>Hippo Spotlight</a:t>
            </a:r>
            <a:endParaRPr lang="en-US" sz="540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9333" name="Picture 5" descr="be320%20prairie%20do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343400" cy="3175000"/>
          </a:xfrm>
          <a:noFill/>
        </p:spPr>
      </p:pic>
      <p:pic>
        <p:nvPicPr>
          <p:cNvPr id="99337" name="Picture 9" descr="capybar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0"/>
            <a:ext cx="4876800" cy="2794000"/>
          </a:xfrm>
          <a:noFill/>
        </p:spPr>
      </p:pic>
      <p:pic>
        <p:nvPicPr>
          <p:cNvPr id="99341" name="Picture 13" descr="pangoli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175000"/>
            <a:ext cx="4267200" cy="2540000"/>
          </a:xfrm>
          <a:noFill/>
        </p:spPr>
      </p:pic>
      <p:pic>
        <p:nvPicPr>
          <p:cNvPr id="99345" name="Picture 17" descr="mongoos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267200" y="2794000"/>
            <a:ext cx="4876800" cy="2921000"/>
          </a:xfrm>
          <a:noFill/>
        </p:spPr>
      </p:pic>
      <p:sp>
        <p:nvSpPr>
          <p:cNvPr id="33799" name="WordArt 20"/>
          <p:cNvSpPr>
            <a:spLocks noChangeArrowheads="1" noChangeShapeType="1" noTextEdit="1"/>
          </p:cNvSpPr>
          <p:nvPr/>
        </p:nvSpPr>
        <p:spPr bwMode="auto">
          <a:xfrm>
            <a:off x="228600" y="190500"/>
            <a:ext cx="4000500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largest colonies</a:t>
            </a:r>
          </a:p>
        </p:txBody>
      </p:sp>
      <p:sp>
        <p:nvSpPr>
          <p:cNvPr id="99349" name="WordArt 21"/>
          <p:cNvSpPr>
            <a:spLocks noChangeArrowheads="1" noChangeShapeType="1" noTextEdit="1"/>
          </p:cNvSpPr>
          <p:nvPr/>
        </p:nvSpPr>
        <p:spPr bwMode="auto">
          <a:xfrm>
            <a:off x="533401" y="2603500"/>
            <a:ext cx="2962275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prairie dogs</a:t>
            </a:r>
          </a:p>
        </p:txBody>
      </p:sp>
      <p:sp>
        <p:nvSpPr>
          <p:cNvPr id="33801" name="WordArt 22"/>
          <p:cNvSpPr>
            <a:spLocks noChangeArrowheads="1" noChangeShapeType="1" noTextEdit="1"/>
          </p:cNvSpPr>
          <p:nvPr/>
        </p:nvSpPr>
        <p:spPr bwMode="auto">
          <a:xfrm>
            <a:off x="4343400" y="444500"/>
            <a:ext cx="2971800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largest rodent</a:t>
            </a:r>
          </a:p>
        </p:txBody>
      </p:sp>
      <p:sp>
        <p:nvSpPr>
          <p:cNvPr id="99351" name="WordArt 23"/>
          <p:cNvSpPr>
            <a:spLocks noChangeArrowheads="1" noChangeShapeType="1" noTextEdit="1"/>
          </p:cNvSpPr>
          <p:nvPr/>
        </p:nvSpPr>
        <p:spPr bwMode="auto">
          <a:xfrm>
            <a:off x="4953000" y="2413000"/>
            <a:ext cx="2305050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capybara</a:t>
            </a:r>
          </a:p>
        </p:txBody>
      </p:sp>
      <p:sp>
        <p:nvSpPr>
          <p:cNvPr id="33803" name="WordArt 24"/>
          <p:cNvSpPr>
            <a:spLocks noChangeArrowheads="1" noChangeShapeType="1" noTextEdit="1"/>
          </p:cNvSpPr>
          <p:nvPr/>
        </p:nvSpPr>
        <p:spPr bwMode="auto">
          <a:xfrm>
            <a:off x="4648200" y="4889500"/>
            <a:ext cx="3752850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can kill snakes</a:t>
            </a:r>
          </a:p>
        </p:txBody>
      </p:sp>
      <p:sp>
        <p:nvSpPr>
          <p:cNvPr id="99353" name="WordArt 25"/>
          <p:cNvSpPr>
            <a:spLocks noChangeArrowheads="1" noChangeShapeType="1" noTextEdit="1"/>
          </p:cNvSpPr>
          <p:nvPr/>
        </p:nvSpPr>
        <p:spPr bwMode="auto">
          <a:xfrm>
            <a:off x="5257801" y="5207000"/>
            <a:ext cx="2562225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mongoose</a:t>
            </a:r>
          </a:p>
        </p:txBody>
      </p:sp>
      <p:sp>
        <p:nvSpPr>
          <p:cNvPr id="33805" name="WordArt 26"/>
          <p:cNvSpPr>
            <a:spLocks noChangeArrowheads="1" noChangeShapeType="1" noTextEdit="1"/>
          </p:cNvSpPr>
          <p:nvPr/>
        </p:nvSpPr>
        <p:spPr bwMode="auto">
          <a:xfrm>
            <a:off x="381001" y="5143500"/>
            <a:ext cx="3552825" cy="20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can roll in ball</a:t>
            </a:r>
          </a:p>
        </p:txBody>
      </p:sp>
      <p:sp>
        <p:nvSpPr>
          <p:cNvPr id="99355" name="WordArt 27"/>
          <p:cNvSpPr>
            <a:spLocks noChangeArrowheads="1" noChangeShapeType="1" noTextEdit="1"/>
          </p:cNvSpPr>
          <p:nvPr/>
        </p:nvSpPr>
        <p:spPr bwMode="auto">
          <a:xfrm>
            <a:off x="1143000" y="5445125"/>
            <a:ext cx="2133600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pangolin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9" grpId="0" animBg="1"/>
      <p:bldP spid="99351" grpId="0" animBg="1"/>
      <p:bldP spid="99353" grpId="0" animBg="1"/>
      <p:bldP spid="9935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4453" name="Picture 5" descr="ya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876800" cy="2730500"/>
          </a:xfrm>
          <a:noFill/>
        </p:spPr>
      </p:pic>
      <p:pic>
        <p:nvPicPr>
          <p:cNvPr id="104457" name="Picture 9" descr="oranguta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0"/>
            <a:ext cx="4343400" cy="2921000"/>
          </a:xfrm>
          <a:noFill/>
        </p:spPr>
      </p:pic>
      <p:pic>
        <p:nvPicPr>
          <p:cNvPr id="104461" name="Picture 13" descr="mandril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689490"/>
            <a:ext cx="4876800" cy="3025510"/>
          </a:xfrm>
          <a:noFill/>
        </p:spPr>
      </p:pic>
      <p:pic>
        <p:nvPicPr>
          <p:cNvPr id="104465" name="Picture 17" descr="springbok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24400" y="2857500"/>
            <a:ext cx="4419600" cy="2857500"/>
          </a:xfrm>
          <a:noFill/>
        </p:spPr>
      </p:pic>
      <p:sp>
        <p:nvSpPr>
          <p:cNvPr id="34823" name="WordArt 20"/>
          <p:cNvSpPr>
            <a:spLocks noChangeArrowheads="1" noChangeShapeType="1" noTextEdit="1"/>
          </p:cNvSpPr>
          <p:nvPr/>
        </p:nvSpPr>
        <p:spPr bwMode="auto">
          <a:xfrm>
            <a:off x="304800" y="254000"/>
            <a:ext cx="3924300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highest altitude</a:t>
            </a:r>
          </a:p>
        </p:txBody>
      </p:sp>
      <p:sp>
        <p:nvSpPr>
          <p:cNvPr id="104469" name="WordArt 21"/>
          <p:cNvSpPr>
            <a:spLocks noChangeArrowheads="1" noChangeShapeType="1" noTextEdit="1"/>
          </p:cNvSpPr>
          <p:nvPr/>
        </p:nvSpPr>
        <p:spPr bwMode="auto">
          <a:xfrm>
            <a:off x="3581401" y="2159000"/>
            <a:ext cx="885825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yak</a:t>
            </a:r>
          </a:p>
        </p:txBody>
      </p:sp>
      <p:sp>
        <p:nvSpPr>
          <p:cNvPr id="34825" name="WordArt 22"/>
          <p:cNvSpPr>
            <a:spLocks noChangeArrowheads="1" noChangeShapeType="1" noTextEdit="1"/>
          </p:cNvSpPr>
          <p:nvPr/>
        </p:nvSpPr>
        <p:spPr bwMode="auto">
          <a:xfrm>
            <a:off x="5029200" y="317500"/>
            <a:ext cx="3962400" cy="25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"man of the forest"</a:t>
            </a:r>
          </a:p>
        </p:txBody>
      </p:sp>
      <p:sp>
        <p:nvSpPr>
          <p:cNvPr id="104471" name="WordArt 23"/>
          <p:cNvSpPr>
            <a:spLocks noChangeArrowheads="1" noChangeShapeType="1" noTextEdit="1"/>
          </p:cNvSpPr>
          <p:nvPr/>
        </p:nvSpPr>
        <p:spPr bwMode="auto">
          <a:xfrm>
            <a:off x="6324600" y="2476500"/>
            <a:ext cx="2533650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orangutan</a:t>
            </a:r>
          </a:p>
        </p:txBody>
      </p:sp>
      <p:sp>
        <p:nvSpPr>
          <p:cNvPr id="34827" name="WordArt 24"/>
          <p:cNvSpPr>
            <a:spLocks noChangeArrowheads="1" noChangeShapeType="1" noTextEdit="1"/>
          </p:cNvSpPr>
          <p:nvPr/>
        </p:nvSpPr>
        <p:spPr bwMode="auto">
          <a:xfrm>
            <a:off x="609600" y="2730500"/>
            <a:ext cx="3848100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largest monkey</a:t>
            </a:r>
          </a:p>
        </p:txBody>
      </p:sp>
      <p:sp>
        <p:nvSpPr>
          <p:cNvPr id="104473" name="WordArt 25"/>
          <p:cNvSpPr>
            <a:spLocks noChangeArrowheads="1" noChangeShapeType="1" noTextEdit="1"/>
          </p:cNvSpPr>
          <p:nvPr/>
        </p:nvSpPr>
        <p:spPr bwMode="auto">
          <a:xfrm>
            <a:off x="2438401" y="5143500"/>
            <a:ext cx="2028825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mandrill</a:t>
            </a:r>
          </a:p>
        </p:txBody>
      </p:sp>
      <p:sp>
        <p:nvSpPr>
          <p:cNvPr id="34829" name="WordArt 26"/>
          <p:cNvSpPr>
            <a:spLocks noChangeArrowheads="1" noChangeShapeType="1" noTextEdit="1"/>
          </p:cNvSpPr>
          <p:nvPr/>
        </p:nvSpPr>
        <p:spPr bwMode="auto">
          <a:xfrm>
            <a:off x="5410201" y="4889500"/>
            <a:ext cx="3286125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largest herds</a:t>
            </a:r>
          </a:p>
        </p:txBody>
      </p:sp>
      <p:sp>
        <p:nvSpPr>
          <p:cNvPr id="104475" name="WordArt 27"/>
          <p:cNvSpPr>
            <a:spLocks noChangeArrowheads="1" noChangeShapeType="1" noTextEdit="1"/>
          </p:cNvSpPr>
          <p:nvPr/>
        </p:nvSpPr>
        <p:spPr bwMode="auto">
          <a:xfrm>
            <a:off x="5791200" y="5207000"/>
            <a:ext cx="2457450" cy="25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springbok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9" grpId="0" animBg="1"/>
      <p:bldP spid="104471" grpId="0" animBg="1"/>
      <p:bldP spid="104473" grpId="0" animBg="1"/>
      <p:bldP spid="1044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57300"/>
            <a:ext cx="6858000" cy="4267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Glands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Sebaceous: oil</a:t>
            </a:r>
          </a:p>
          <a:p>
            <a:pPr lvl="2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Lubricates/waterproofs the hair/skin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Sudoriferous: sweat</a:t>
            </a:r>
          </a:p>
          <a:p>
            <a:pPr lvl="2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evaporative/cooling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Scent or musk</a:t>
            </a:r>
          </a:p>
          <a:p>
            <a:pPr lvl="2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Release pheromones</a:t>
            </a:r>
          </a:p>
          <a:p>
            <a:pPr lvl="2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Involved in defense, species/sex recognition, and territorial behavior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Mammary (functional in females only)</a:t>
            </a:r>
          </a:p>
          <a:p>
            <a:pPr lvl="2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Monotremes: no nipples, just depressions</a:t>
            </a:r>
          </a:p>
        </p:txBody>
      </p:sp>
      <p:grpSp>
        <p:nvGrpSpPr>
          <p:cNvPr id="4" name="Group 8"/>
          <p:cNvGrpSpPr/>
          <p:nvPr/>
        </p:nvGrpSpPr>
        <p:grpSpPr>
          <a:xfrm>
            <a:off x="-153666" y="164334"/>
            <a:ext cx="2281777" cy="5605527"/>
            <a:chOff x="-153666" y="164334"/>
            <a:chExt cx="2281777" cy="5605527"/>
          </a:xfrm>
        </p:grpSpPr>
        <p:pic>
          <p:nvPicPr>
            <p:cNvPr id="5126" name="Picture 6" descr="http://cdn.zmescience.com/wp-content/uploads/2012/09/sea-otters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005227">
              <a:off x="-49478" y="164334"/>
              <a:ext cx="2028133" cy="13716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8" name="Picture 8" descr="http://1.bp.blogspot.com/-vzk6-HlGJrU/UAhQC4cvHtI/AAAAAAAADVY/kM5ApkPQm90/s1600/whale_iStock_000006795485Small.jpg"/>
            <p:cNvPicPr>
              <a:picLocks noChangeAspect="1" noChangeArrowheads="1"/>
            </p:cNvPicPr>
            <p:nvPr/>
          </p:nvPicPr>
          <p:blipFill>
            <a:blip r:embed="rId3" cstate="print"/>
            <a:srcRect l="1849" r="13322"/>
            <a:stretch>
              <a:fillRect/>
            </a:stretch>
          </p:blipFill>
          <p:spPr bwMode="auto">
            <a:xfrm rot="768380">
              <a:off x="-153666" y="1318573"/>
              <a:ext cx="2107563" cy="16002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4" name="Picture 4" descr="http://www.w8themes.com/wp-content/uploads/2014/02/Giraffe-Face-Wallpapers.jpg"/>
            <p:cNvPicPr>
              <a:picLocks noChangeAspect="1" noChangeArrowheads="1"/>
            </p:cNvPicPr>
            <p:nvPr/>
          </p:nvPicPr>
          <p:blipFill>
            <a:blip r:embed="rId4" cstate="print"/>
            <a:srcRect l="10811"/>
            <a:stretch>
              <a:fillRect/>
            </a:stretch>
          </p:blipFill>
          <p:spPr bwMode="auto">
            <a:xfrm rot="21182080">
              <a:off x="-67222" y="2680137"/>
              <a:ext cx="2195333" cy="1538396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2" name="Picture 2" descr="http://www.digitaltrends.com/wp-content/uploads/2013/10/baby-elephan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862530">
              <a:off x="-140795" y="4171822"/>
              <a:ext cx="2195473" cy="1598039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05600" cy="9525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Mammalian Characteristics</a:t>
            </a:r>
            <a:endParaRPr lang="en-US" sz="5400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57300"/>
            <a:ext cx="6858000" cy="4114800"/>
          </a:xfrm>
        </p:spPr>
        <p:txBody>
          <a:bodyPr/>
          <a:lstStyle/>
          <a:p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Skulls and teeth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Single articulation of the jaw bone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More extensive secondary palate (can chew and breathe)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Specialized teeth</a:t>
            </a:r>
          </a:p>
          <a:p>
            <a:pPr lvl="2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Most have two sets (deciduous and permanent)</a:t>
            </a:r>
          </a:p>
          <a:p>
            <a:pPr lvl="2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Types of teeth based upon diet</a:t>
            </a:r>
          </a:p>
          <a:p>
            <a:pPr lvl="1"/>
            <a:endParaRPr lang="en-US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-153666" y="164334"/>
            <a:ext cx="2281777" cy="5605527"/>
            <a:chOff x="-153666" y="164334"/>
            <a:chExt cx="2281777" cy="5605527"/>
          </a:xfrm>
        </p:grpSpPr>
        <p:pic>
          <p:nvPicPr>
            <p:cNvPr id="5126" name="Picture 6" descr="http://cdn.zmescience.com/wp-content/uploads/2012/09/sea-otters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005227">
              <a:off x="-49478" y="164334"/>
              <a:ext cx="2028133" cy="13716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8" name="Picture 8" descr="http://1.bp.blogspot.com/-vzk6-HlGJrU/UAhQC4cvHtI/AAAAAAAADVY/kM5ApkPQm90/s1600/whale_iStock_000006795485Small.jpg"/>
            <p:cNvPicPr>
              <a:picLocks noChangeAspect="1" noChangeArrowheads="1"/>
            </p:cNvPicPr>
            <p:nvPr/>
          </p:nvPicPr>
          <p:blipFill>
            <a:blip r:embed="rId3" cstate="print"/>
            <a:srcRect l="1849" r="13322"/>
            <a:stretch>
              <a:fillRect/>
            </a:stretch>
          </p:blipFill>
          <p:spPr bwMode="auto">
            <a:xfrm rot="768380">
              <a:off x="-153666" y="1318573"/>
              <a:ext cx="2107563" cy="16002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4" name="Picture 4" descr="http://www.w8themes.com/wp-content/uploads/2014/02/Giraffe-Face-Wallpapers.jpg"/>
            <p:cNvPicPr>
              <a:picLocks noChangeAspect="1" noChangeArrowheads="1"/>
            </p:cNvPicPr>
            <p:nvPr/>
          </p:nvPicPr>
          <p:blipFill>
            <a:blip r:embed="rId4" cstate="print"/>
            <a:srcRect l="10811"/>
            <a:stretch>
              <a:fillRect/>
            </a:stretch>
          </p:blipFill>
          <p:spPr bwMode="auto">
            <a:xfrm rot="21182080">
              <a:off x="-67222" y="2680137"/>
              <a:ext cx="2195333" cy="1538396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2" name="Picture 2" descr="http://www.digitaltrends.com/wp-content/uploads/2013/10/baby-elephan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862530">
              <a:off x="-140795" y="4171822"/>
              <a:ext cx="2195473" cy="1598039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05600" cy="9525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Mammalian Characteristics</a:t>
            </a:r>
            <a:endParaRPr lang="en-US" sz="5400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57300"/>
            <a:ext cx="6858000" cy="4114800"/>
          </a:xfrm>
        </p:spPr>
        <p:txBody>
          <a:bodyPr/>
          <a:lstStyle/>
          <a:p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Skeleton and muscles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Most have 7 cervical vertebrae (including giraffes!)</a:t>
            </a:r>
          </a:p>
          <a:p>
            <a:pPr lvl="2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Manatees (6), tree sloths (6 or 9).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Trunk is divided into thoracic and abdominal cavities by diaphragm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Skeleton bears the body weight.</a:t>
            </a:r>
          </a:p>
        </p:txBody>
      </p:sp>
      <p:grpSp>
        <p:nvGrpSpPr>
          <p:cNvPr id="4" name="Group 8"/>
          <p:cNvGrpSpPr/>
          <p:nvPr/>
        </p:nvGrpSpPr>
        <p:grpSpPr>
          <a:xfrm>
            <a:off x="-153666" y="164334"/>
            <a:ext cx="2281777" cy="5605527"/>
            <a:chOff x="-153666" y="164334"/>
            <a:chExt cx="2281777" cy="5605527"/>
          </a:xfrm>
        </p:grpSpPr>
        <p:pic>
          <p:nvPicPr>
            <p:cNvPr id="5126" name="Picture 6" descr="http://cdn.zmescience.com/wp-content/uploads/2012/09/sea-otters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005227">
              <a:off x="-49478" y="164334"/>
              <a:ext cx="2028133" cy="13716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8" name="Picture 8" descr="http://1.bp.blogspot.com/-vzk6-HlGJrU/UAhQC4cvHtI/AAAAAAAADVY/kM5ApkPQm90/s1600/whale_iStock_000006795485Small.jpg"/>
            <p:cNvPicPr>
              <a:picLocks noChangeAspect="1" noChangeArrowheads="1"/>
            </p:cNvPicPr>
            <p:nvPr/>
          </p:nvPicPr>
          <p:blipFill>
            <a:blip r:embed="rId3" cstate="print"/>
            <a:srcRect l="1849" r="13322"/>
            <a:stretch>
              <a:fillRect/>
            </a:stretch>
          </p:blipFill>
          <p:spPr bwMode="auto">
            <a:xfrm rot="768380">
              <a:off x="-153666" y="1318573"/>
              <a:ext cx="2107563" cy="16002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4" name="Picture 4" descr="http://www.w8themes.com/wp-content/uploads/2014/02/Giraffe-Face-Wallpapers.jpg"/>
            <p:cNvPicPr>
              <a:picLocks noChangeAspect="1" noChangeArrowheads="1"/>
            </p:cNvPicPr>
            <p:nvPr/>
          </p:nvPicPr>
          <p:blipFill>
            <a:blip r:embed="rId4" cstate="print"/>
            <a:srcRect l="10811"/>
            <a:stretch>
              <a:fillRect/>
            </a:stretch>
          </p:blipFill>
          <p:spPr bwMode="auto">
            <a:xfrm rot="21182080">
              <a:off x="-67222" y="2680137"/>
              <a:ext cx="2195333" cy="1538396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2" name="Picture 2" descr="http://www.digitaltrends.com/wp-content/uploads/2013/10/baby-elephan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862530">
              <a:off x="-140795" y="4171822"/>
              <a:ext cx="2195473" cy="1598039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05600" cy="9525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Mammalian Characteristics</a:t>
            </a:r>
            <a:endParaRPr lang="en-US" sz="5400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57300"/>
            <a:ext cx="72390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Nutrition and Digestion</a:t>
            </a:r>
          </a:p>
          <a:p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Specialized to diet</a:t>
            </a:r>
          </a:p>
          <a:p>
            <a:pPr lvl="1"/>
            <a:r>
              <a:rPr lang="en-US" dirty="0" err="1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Cecum</a:t>
            </a:r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:  fermentation pouch at the junction of large/small intestine</a:t>
            </a:r>
          </a:p>
          <a:p>
            <a:pPr lvl="2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Herbivores (horses, rabbits, and rodents)…aids in the digestion of cellulose. 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Ruminants: four chambers in stomach</a:t>
            </a:r>
          </a:p>
          <a:p>
            <a:pPr lvl="2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First three are for storage and fermentation</a:t>
            </a:r>
          </a:p>
          <a:p>
            <a:pPr lvl="2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Sheep, cattle and deer</a:t>
            </a:r>
            <a:endParaRPr lang="en-US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-153666" y="164334"/>
            <a:ext cx="2281777" cy="5605527"/>
            <a:chOff x="-153666" y="164334"/>
            <a:chExt cx="2281777" cy="5605527"/>
          </a:xfrm>
        </p:grpSpPr>
        <p:pic>
          <p:nvPicPr>
            <p:cNvPr id="5126" name="Picture 6" descr="http://cdn.zmescience.com/wp-content/uploads/2012/09/sea-otters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005227">
              <a:off x="-49478" y="164334"/>
              <a:ext cx="2028133" cy="13716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8" name="Picture 8" descr="http://1.bp.blogspot.com/-vzk6-HlGJrU/UAhQC4cvHtI/AAAAAAAADVY/kM5ApkPQm90/s1600/whale_iStock_000006795485Small.jpg"/>
            <p:cNvPicPr>
              <a:picLocks noChangeAspect="1" noChangeArrowheads="1"/>
            </p:cNvPicPr>
            <p:nvPr/>
          </p:nvPicPr>
          <p:blipFill>
            <a:blip r:embed="rId3" cstate="print"/>
            <a:srcRect l="1849" r="13322"/>
            <a:stretch>
              <a:fillRect/>
            </a:stretch>
          </p:blipFill>
          <p:spPr bwMode="auto">
            <a:xfrm rot="768380">
              <a:off x="-153666" y="1318573"/>
              <a:ext cx="2107563" cy="16002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4" name="Picture 4" descr="http://www.w8themes.com/wp-content/uploads/2014/02/Giraffe-Face-Wallpapers.jpg"/>
            <p:cNvPicPr>
              <a:picLocks noChangeAspect="1" noChangeArrowheads="1"/>
            </p:cNvPicPr>
            <p:nvPr/>
          </p:nvPicPr>
          <p:blipFill>
            <a:blip r:embed="rId4" cstate="print"/>
            <a:srcRect l="10811"/>
            <a:stretch>
              <a:fillRect/>
            </a:stretch>
          </p:blipFill>
          <p:spPr bwMode="auto">
            <a:xfrm rot="21182080">
              <a:off x="-67222" y="2680137"/>
              <a:ext cx="2195333" cy="1538396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2" name="Picture 2" descr="http://www.digitaltrends.com/wp-content/uploads/2013/10/baby-elephan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862530">
              <a:off x="-140795" y="4171822"/>
              <a:ext cx="2195473" cy="1598039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05600" cy="9525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Mammalian Characteristics</a:t>
            </a:r>
            <a:endParaRPr lang="en-US" sz="5400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57300"/>
            <a:ext cx="6858000" cy="4114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Circulation and Gas Exchange</a:t>
            </a:r>
            <a:endParaRPr lang="en-US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Four chambered heart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Circulation between mother/fetus: placental</a:t>
            </a:r>
          </a:p>
          <a:p>
            <a:pPr lvl="2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No blood is exchanged, just diffusion of nutrients, gases and wastes.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High metabolic rates require adaptations for efficient gas exchange</a:t>
            </a:r>
          </a:p>
          <a:p>
            <a:pPr lvl="2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Efficient lungs, muscular diaphragm</a:t>
            </a:r>
          </a:p>
          <a:p>
            <a:pPr lvl="2">
              <a:buNone/>
            </a:pPr>
            <a:endParaRPr lang="en-US" dirty="0" smtClean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-153666" y="164334"/>
            <a:ext cx="2281777" cy="5605527"/>
            <a:chOff x="-153666" y="164334"/>
            <a:chExt cx="2281777" cy="5605527"/>
          </a:xfrm>
        </p:grpSpPr>
        <p:pic>
          <p:nvPicPr>
            <p:cNvPr id="5126" name="Picture 6" descr="http://cdn.zmescience.com/wp-content/uploads/2012/09/sea-otters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005227">
              <a:off x="-49478" y="164334"/>
              <a:ext cx="2028133" cy="13716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8" name="Picture 8" descr="http://1.bp.blogspot.com/-vzk6-HlGJrU/UAhQC4cvHtI/AAAAAAAADVY/kM5ApkPQm90/s1600/whale_iStock_000006795485Small.jpg"/>
            <p:cNvPicPr>
              <a:picLocks noChangeAspect="1" noChangeArrowheads="1"/>
            </p:cNvPicPr>
            <p:nvPr/>
          </p:nvPicPr>
          <p:blipFill>
            <a:blip r:embed="rId3" cstate="print"/>
            <a:srcRect l="1849" r="13322"/>
            <a:stretch>
              <a:fillRect/>
            </a:stretch>
          </p:blipFill>
          <p:spPr bwMode="auto">
            <a:xfrm rot="768380">
              <a:off x="-153666" y="1318573"/>
              <a:ext cx="2107563" cy="16002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4" name="Picture 4" descr="http://www.w8themes.com/wp-content/uploads/2014/02/Giraffe-Face-Wallpapers.jpg"/>
            <p:cNvPicPr>
              <a:picLocks noChangeAspect="1" noChangeArrowheads="1"/>
            </p:cNvPicPr>
            <p:nvPr/>
          </p:nvPicPr>
          <p:blipFill>
            <a:blip r:embed="rId4" cstate="print"/>
            <a:srcRect l="10811"/>
            <a:stretch>
              <a:fillRect/>
            </a:stretch>
          </p:blipFill>
          <p:spPr bwMode="auto">
            <a:xfrm rot="21182080">
              <a:off x="-67222" y="2680137"/>
              <a:ext cx="2195333" cy="1538396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2" name="Picture 2" descr="http://www.digitaltrends.com/wp-content/uploads/2013/10/baby-elephan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862530">
              <a:off x="-140795" y="4171822"/>
              <a:ext cx="2195473" cy="1598039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05600" cy="9525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Mammalian Characteristics</a:t>
            </a:r>
            <a:endParaRPr lang="en-US" sz="5400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rit.com/~/media/Images/GRT/Editorial/Articles/Magazine%20Articles/2012/02-01/Popular%20Show%20%20Pet%20Rabbit%20Breeds/Lop-Eared-Rabbit-Laying-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4476">
            <a:off x="4418405" y="2506484"/>
            <a:ext cx="5562600" cy="396021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57300"/>
            <a:ext cx="6858000" cy="4114800"/>
          </a:xfrm>
        </p:spPr>
        <p:txBody>
          <a:bodyPr/>
          <a:lstStyle/>
          <a:p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Warm-blooded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Heat production by shivering and brown fat (special fat deposits, sustains high metabolic rate)</a:t>
            </a:r>
          </a:p>
          <a:p>
            <a:pPr lvl="1"/>
            <a:r>
              <a:rPr lang="en-US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Heat reduction through ears, tails, panting, burrowing or finding shade</a:t>
            </a:r>
            <a:endParaRPr lang="en-US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-153666" y="164334"/>
            <a:ext cx="2281777" cy="5605527"/>
            <a:chOff x="-153666" y="164334"/>
            <a:chExt cx="2281777" cy="5605527"/>
          </a:xfrm>
        </p:grpSpPr>
        <p:pic>
          <p:nvPicPr>
            <p:cNvPr id="5126" name="Picture 6" descr="http://cdn.zmescience.com/wp-content/uploads/2012/09/sea-otters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005227">
              <a:off x="-49478" y="164334"/>
              <a:ext cx="2028133" cy="13716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8" name="Picture 8" descr="http://1.bp.blogspot.com/-vzk6-HlGJrU/UAhQC4cvHtI/AAAAAAAADVY/kM5ApkPQm90/s1600/whale_iStock_000006795485Small.jpg"/>
            <p:cNvPicPr>
              <a:picLocks noChangeAspect="1" noChangeArrowheads="1"/>
            </p:cNvPicPr>
            <p:nvPr/>
          </p:nvPicPr>
          <p:blipFill>
            <a:blip r:embed="rId4" cstate="print"/>
            <a:srcRect l="1849" r="13322"/>
            <a:stretch>
              <a:fillRect/>
            </a:stretch>
          </p:blipFill>
          <p:spPr bwMode="auto">
            <a:xfrm rot="768380">
              <a:off x="-153666" y="1318573"/>
              <a:ext cx="2107563" cy="1600200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4" name="Picture 4" descr="http://www.w8themes.com/wp-content/uploads/2014/02/Giraffe-Face-Wallpapers.jpg"/>
            <p:cNvPicPr>
              <a:picLocks noChangeAspect="1" noChangeArrowheads="1"/>
            </p:cNvPicPr>
            <p:nvPr/>
          </p:nvPicPr>
          <p:blipFill>
            <a:blip r:embed="rId5" cstate="print"/>
            <a:srcRect l="10811"/>
            <a:stretch>
              <a:fillRect/>
            </a:stretch>
          </p:blipFill>
          <p:spPr bwMode="auto">
            <a:xfrm rot="21182080">
              <a:off x="-67222" y="2680137"/>
              <a:ext cx="2195333" cy="1538396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22" name="Picture 2" descr="http://www.digitaltrends.com/wp-content/uploads/2013/10/baby-elephan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862530">
              <a:off x="-140795" y="4171822"/>
              <a:ext cx="2195473" cy="1598039"/>
            </a:xfrm>
            <a:prstGeom prst="rect">
              <a:avLst/>
            </a:prstGeom>
            <a:ln w="38100" cap="sq">
              <a:solidFill>
                <a:srgbClr val="0505EB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05600" cy="9525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505EB"/>
                </a:solidFill>
                <a:latin typeface="MV Boli" pitchFamily="2" charset="0"/>
                <a:cs typeface="MV Boli" pitchFamily="2" charset="0"/>
              </a:rPr>
              <a:t>Mammalian Characteristics</a:t>
            </a:r>
            <a:endParaRPr lang="en-US" sz="5400" dirty="0">
              <a:solidFill>
                <a:srgbClr val="0505EB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603</Words>
  <Application>Microsoft Office PowerPoint</Application>
  <PresentationFormat>On-screen Show (16:10)</PresentationFormat>
  <Paragraphs>134</Paragraphs>
  <Slides>35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Class Mammalia</vt:lpstr>
      <vt:lpstr>PowerPoint Presentation</vt:lpstr>
      <vt:lpstr>Mammalian Characteristics</vt:lpstr>
      <vt:lpstr>Mammalian Characteristics</vt:lpstr>
      <vt:lpstr>Mammalian Characteristics</vt:lpstr>
      <vt:lpstr>Mammalian Characteristics</vt:lpstr>
      <vt:lpstr>Mammalian Characteristics</vt:lpstr>
      <vt:lpstr>Mammalian Characteristics</vt:lpstr>
      <vt:lpstr>Mammalian Characteristics</vt:lpstr>
      <vt:lpstr>Mammalian Characteristics</vt:lpstr>
      <vt:lpstr>Mammalian Characteristics</vt:lpstr>
      <vt:lpstr>Mammalian Characteristics</vt:lpstr>
      <vt:lpstr>Mammalian Characteristics</vt:lpstr>
      <vt:lpstr>Mammalian Characteristics</vt:lpstr>
      <vt:lpstr>PowerPoint Presentation</vt:lpstr>
      <vt:lpstr>Mammalian Grouping</vt:lpstr>
      <vt:lpstr>Mammalian Grouping</vt:lpstr>
      <vt:lpstr>Mammalian Grouping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Warrick Co. School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Abby Busing</dc:creator>
  <cp:lastModifiedBy>Abby Busing</cp:lastModifiedBy>
  <cp:revision>53</cp:revision>
  <dcterms:created xsi:type="dcterms:W3CDTF">2014-04-30T13:56:23Z</dcterms:created>
  <dcterms:modified xsi:type="dcterms:W3CDTF">2017-05-05T19:46:36Z</dcterms:modified>
</cp:coreProperties>
</file>