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9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355A-CF36-44B6-8E92-07CC5B81A7C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D832D-1755-433A-AF8E-BFAC82EF7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Penaceous</a:t>
            </a:r>
            <a:r>
              <a:rPr lang="en-US" baseline="0" dirty="0" smtClean="0"/>
              <a:t> modified for flight (line the tip and trailing edge of the wing, asymmetrical with longer barbs on one side of the shaft)</a:t>
            </a:r>
          </a:p>
          <a:p>
            <a:r>
              <a:rPr lang="en-US" baseline="0" dirty="0" smtClean="0"/>
              <a:t>Also </a:t>
            </a:r>
            <a:r>
              <a:rPr lang="en-US" baseline="0" dirty="0" err="1" smtClean="0"/>
              <a:t>countour</a:t>
            </a:r>
            <a:r>
              <a:rPr lang="en-US" baseline="0" dirty="0" smtClean="0"/>
              <a:t>: asymmetrical and line the body and cover the base of the flight feathers…provide waterproofing, insulation, and streamlining.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832D-1755-433A-AF8E-BFAC82EF75D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21DE-9A4C-4B5D-B8BF-A77FF4A40485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1C33-6BF1-4ADC-84EF-69650A685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gle-screa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9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5105400"/>
            <a:ext cx="6553200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Bradley Hand ITC" pitchFamily="66" charset="0"/>
              </a:rPr>
              <a:t>Class Aves</a:t>
            </a:r>
            <a:endParaRPr lang="en-US" sz="8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Muscles and Flight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Flight muscles have many mitochondria to make lots of ATP.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Wings are adapted for different types of flight…but all wings form an airfoil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Airfoil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Air passing over the wing travels farther</a:t>
            </a:r>
          </a:p>
          <a:p>
            <a:pPr lvl="1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and faster than air passing under it.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Alula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Reduces turbulence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Tails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Used for balance, steering, and braking.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fiddlersgreen.net/aircraft/Herring-Gull-Glider/IMAGES/Alula-ea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667000"/>
            <a:ext cx="2008456" cy="310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Types of flight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types of flight varies per species: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Gliding: wings are stationary, lowers altitude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Flapping: generates power</a:t>
            </a:r>
            <a:r>
              <a:rPr lang="en-US" dirty="0" smtClean="0">
                <a:solidFill>
                  <a:schemeClr val="bg1"/>
                </a:solidFill>
              </a:rPr>
              <a:t>, most common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Soaring:  similar to gliding, but used for longer period of time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Hovering: hummingbirds, figure 8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bbbseed.com/hummingbir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648200"/>
            <a:ext cx="2832100" cy="1972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http://ecologyadventure2.edublogs.org/files/2011/04/turkey-vulture-sc5x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2608807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http://farm1.static.flickr.com/73/193597760_4e581fbf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24400"/>
            <a:ext cx="3597427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Nutrition and Digestive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Ravenous appetites to keep up with high metabolic rates…for </a:t>
            </a:r>
            <a:r>
              <a:rPr lang="en-US" sz="2800" dirty="0" err="1" smtClean="0">
                <a:solidFill>
                  <a:schemeClr val="bg1"/>
                </a:solidFill>
              </a:rPr>
              <a:t>endothermy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Most cannot sustain metabolism overnight.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Bills and tongues are modified for a variety of food sources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Tongues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Woodpecker: barbed (extracting grub)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Sapsuckers: brush-like tongue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Nectar feeders: roll into tube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7154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0292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Bills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Used for feeding, preening, nest building, courtship displays, and defense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Eagle: modified for tearing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Cardinal: specialized for cracking seeds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Flamingo: modified to strain food from water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Nutrition and Digestive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hoax-slayer.com/images/bald-eagle.jpg"/>
          <p:cNvPicPr>
            <a:picLocks noChangeAspect="1" noChangeArrowheads="1"/>
          </p:cNvPicPr>
          <p:nvPr/>
        </p:nvPicPr>
        <p:blipFill>
          <a:blip r:embed="rId2" cstate="print"/>
          <a:srcRect l="13619" b="5146"/>
          <a:stretch>
            <a:fillRect/>
          </a:stretch>
        </p:blipFill>
        <p:spPr bwMode="auto">
          <a:xfrm>
            <a:off x="381000" y="5181600"/>
            <a:ext cx="323532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myschoolisgreat.org/Bird_pages/cardinal.jpg"/>
          <p:cNvPicPr>
            <a:picLocks noChangeAspect="1" noChangeArrowheads="1"/>
          </p:cNvPicPr>
          <p:nvPr/>
        </p:nvPicPr>
        <p:blipFill>
          <a:blip r:embed="rId3" cstate="print"/>
          <a:srcRect l="13680" r="34372" b="4598"/>
          <a:stretch>
            <a:fillRect/>
          </a:stretch>
        </p:blipFill>
        <p:spPr bwMode="auto">
          <a:xfrm>
            <a:off x="3429000" y="4886832"/>
            <a:ext cx="1828800" cy="197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1.bp.blogspot.com/_sxOswSTDLJQ/TJNqw-GYrNI/AAAAAAAAA3o/GjISeXJLhEI/s1600/Flamingo+Friday+-+BevyofBeaks01.jpg"/>
          <p:cNvPicPr>
            <a:picLocks noChangeAspect="1" noChangeArrowheads="1"/>
          </p:cNvPicPr>
          <p:nvPr/>
        </p:nvPicPr>
        <p:blipFill>
          <a:blip r:embed="rId4" cstate="print"/>
          <a:srcRect l="29550" r="28937" b="20701"/>
          <a:stretch>
            <a:fillRect/>
          </a:stretch>
        </p:blipFill>
        <p:spPr bwMode="auto">
          <a:xfrm>
            <a:off x="5334000" y="1295400"/>
            <a:ext cx="3657600" cy="524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553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Crop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Storage structure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Allows quick ingestion of readily available food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Stomach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(2 regions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600" dirty="0" err="1" smtClean="0">
                <a:solidFill>
                  <a:schemeClr val="bg1"/>
                </a:solidFill>
              </a:rPr>
              <a:t>Proventriculus</a:t>
            </a:r>
            <a:r>
              <a:rPr lang="en-US" sz="2600" dirty="0" smtClean="0">
                <a:solidFill>
                  <a:schemeClr val="bg1"/>
                </a:solidFill>
              </a:rPr>
              <a:t>: secretes gastric juices to get digestion started</a:t>
            </a:r>
          </a:p>
          <a:p>
            <a:pPr lvl="1"/>
            <a:r>
              <a:rPr lang="en-US" sz="2600" dirty="0" err="1" smtClean="0">
                <a:solidFill>
                  <a:schemeClr val="bg1"/>
                </a:solidFill>
              </a:rPr>
              <a:t>Ventriculus</a:t>
            </a:r>
            <a:r>
              <a:rPr lang="en-US" sz="2600" dirty="0" smtClean="0">
                <a:solidFill>
                  <a:schemeClr val="bg1"/>
                </a:solidFill>
              </a:rPr>
              <a:t> (gizzard): muscular walls </a:t>
            </a:r>
          </a:p>
          <a:p>
            <a:pPr lvl="1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to crush hard materials.  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Some birds may wallow rocks/sand to </a:t>
            </a:r>
          </a:p>
          <a:p>
            <a:pPr lvl="1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aid in digestion.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7154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Nutrition and Digestive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5" descr="mil28207_2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14400"/>
            <a:ext cx="2388463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Birds have 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Large heart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Rapid heart rate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Complete separation of oxygenated and deoxygenated blood.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of these characteristics make </a:t>
            </a:r>
            <a:r>
              <a:rPr lang="en-US" dirty="0" err="1" smtClean="0">
                <a:solidFill>
                  <a:schemeClr val="bg1"/>
                </a:solidFill>
              </a:rPr>
              <a:t>endothermy</a:t>
            </a:r>
            <a:r>
              <a:rPr lang="en-US" dirty="0" smtClean="0">
                <a:solidFill>
                  <a:schemeClr val="bg1"/>
                </a:solidFill>
              </a:rPr>
              <a:t> and flight possible.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7154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Circulation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mil28207_2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304144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mazing-black-white-bir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086350"/>
            <a:ext cx="619125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Complex and efficient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Voice box (</a:t>
            </a:r>
            <a:r>
              <a:rPr lang="en-US" dirty="0" err="1" smtClean="0">
                <a:solidFill>
                  <a:schemeClr val="bg1"/>
                </a:solidFill>
              </a:rPr>
              <a:t>syrinx</a:t>
            </a:r>
            <a:r>
              <a:rPr lang="en-US" dirty="0" smtClean="0">
                <a:solidFill>
                  <a:schemeClr val="bg1"/>
                </a:solidFill>
              </a:rPr>
              <a:t>): produce bird vocalizations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Two sets of air sacs: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inspiration: Air moves into abdominal air sacs, air already in lungs moves to thoracic air sacs.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expiration: Air in TAS moves out of bird and air in the AAS moves into the lungs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inspiration: Air moves into TAS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expirations: Air moves out of bird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7154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Gas Exchange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Because of  high metabolic rates, birds have a greater rate of oxygen consumption that any other vertebrate.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Also allows them to fly at high altitudes where oxygen levels are low.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Gas Exchange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static0.travelandleisure.com/images/amexpub/0023/4213/201107-w-migrations-ge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267200"/>
            <a:ext cx="2895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48006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doni MT Black" pitchFamily="18" charset="0"/>
              </a:rPr>
              <a:t>Fly at altitudes around 9200m during migration… humans feel altitude sickness at around 2500m.</a:t>
            </a:r>
            <a:endParaRPr lang="en-US" sz="2000" dirty="0">
              <a:solidFill>
                <a:srgbClr val="FF000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Thermoregulation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Must maintain body temperatures between 100.4-113⁰F.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Lethal </a:t>
            </a:r>
            <a:r>
              <a:rPr lang="en-US" dirty="0" smtClean="0">
                <a:solidFill>
                  <a:schemeClr val="bg1"/>
                </a:solidFill>
              </a:rPr>
              <a:t>below </a:t>
            </a:r>
            <a:r>
              <a:rPr lang="en-US" dirty="0" smtClean="0">
                <a:solidFill>
                  <a:schemeClr val="bg1"/>
                </a:solidFill>
              </a:rPr>
              <a:t>89.6⁰</a:t>
            </a:r>
            <a:r>
              <a:rPr lang="en-US" dirty="0" smtClean="0">
                <a:solidFill>
                  <a:schemeClr val="bg1"/>
                </a:solidFill>
              </a:rPr>
              <a:t>F </a:t>
            </a:r>
            <a:r>
              <a:rPr lang="en-US" dirty="0" smtClean="0">
                <a:solidFill>
                  <a:schemeClr val="bg1"/>
                </a:solidFill>
              </a:rPr>
              <a:t>or </a:t>
            </a:r>
            <a:r>
              <a:rPr lang="en-US" dirty="0" smtClean="0">
                <a:solidFill>
                  <a:schemeClr val="bg1"/>
                </a:solidFill>
              </a:rPr>
              <a:t>above 117 ⁰</a:t>
            </a:r>
            <a:r>
              <a:rPr lang="en-US" dirty="0" smtClean="0">
                <a:solidFill>
                  <a:schemeClr val="bg1"/>
                </a:solidFill>
              </a:rPr>
              <a:t>F.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Cold days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Fluff feathers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Tucks bill into feathers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Shivering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Increasing metabolism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Temperatures in the feet are allowed to reach freezing temperatures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200400"/>
            <a:ext cx="1905000" cy="166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part of the brain called the corpus striatum is enlarged.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Responsible for feeding, visual learning, courtship and nesting.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Nervous and Sensory Functions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10" descr="bird migration 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86374"/>
            <a:ext cx="2857500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il28207_2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00400"/>
            <a:ext cx="4114800" cy="334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3505200"/>
            <a:ext cx="5029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Eyes are much larger (in relation to body size)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see using monocular and binocular vision (when depth perception is needed)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136525"/>
            <a:ext cx="1895475" cy="1653196"/>
          </a:xfrm>
          <a:prstGeom prst="rect">
            <a:avLst/>
          </a:prstGeom>
          <a:noFill/>
        </p:spPr>
      </p:pic>
      <p:pic>
        <p:nvPicPr>
          <p:cNvPr id="1030" name="Picture 6" descr="amazing-black-white-bi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6191250" cy="4133850"/>
          </a:xfrm>
          <a:prstGeom prst="rect">
            <a:avLst/>
          </a:prstGeom>
          <a:noFill/>
        </p:spPr>
      </p:pic>
      <p:pic>
        <p:nvPicPr>
          <p:cNvPr id="1034" name="Picture 10" descr="bird migration fac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905000"/>
            <a:ext cx="2857500" cy="157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Olfaction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Poorly developed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Exception: turkey vulture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Auditory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Well-developed hearing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Sensitivity is similar to humans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Nervous and Sensory Functions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10" descr="bird migration 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86374"/>
            <a:ext cx="2857500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http://www.ibolo.com/wp-content/uploads/2011/11/wpid-Bird_Diversity_2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0"/>
            <a:ext cx="44577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Excretion and Osmoregulation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Very similar to reptiles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Excrete uric acid from the </a:t>
            </a:r>
            <a:r>
              <a:rPr lang="en-US" dirty="0" err="1" smtClean="0">
                <a:solidFill>
                  <a:schemeClr val="bg1"/>
                </a:solidFill>
              </a:rPr>
              <a:t>cloaca</a:t>
            </a:r>
            <a:r>
              <a:rPr lang="en-US" dirty="0" smtClean="0">
                <a:solidFill>
                  <a:schemeClr val="bg1"/>
                </a:solidFill>
              </a:rPr>
              <a:t> (water is absorbed)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Salt glands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Get rid of excess salt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Extremely beneficial to birds that feed on invertebrates with large amounts of salt in tissues, or for birds that drink seawater</a:t>
            </a:r>
          </a:p>
        </p:txBody>
      </p:sp>
      <p:pic>
        <p:nvPicPr>
          <p:cNvPr id="4" name="Picture 10" descr="bird migration 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86374"/>
            <a:ext cx="2857500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Reproduction and 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Oviparous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Testes are paired and enlarge during the mating season.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Sperm is transferred by </a:t>
            </a:r>
            <a:r>
              <a:rPr lang="en-US" dirty="0" err="1" smtClean="0">
                <a:solidFill>
                  <a:schemeClr val="bg1"/>
                </a:solidFill>
              </a:rPr>
              <a:t>cloacal</a:t>
            </a:r>
            <a:r>
              <a:rPr lang="en-US" dirty="0" smtClean="0">
                <a:solidFill>
                  <a:schemeClr val="bg1"/>
                </a:solidFill>
              </a:rPr>
              <a:t> contact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Two ovaries form during development, but only the left forms completely.</a:t>
            </a:r>
          </a:p>
        </p:txBody>
      </p:sp>
      <p:pic>
        <p:nvPicPr>
          <p:cNvPr id="4" name="Picture 10" descr="bird migration 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86374"/>
            <a:ext cx="2857500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mil28207_2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6172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Territories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Established prior to mating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Provide nest locations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Food resources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Mating and courtship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Varies between species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Songs, dances, drumming, posturing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Happens quickly and repeatedly to ensure eggs are fertilized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Monogamy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Reproduction and Development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www.discovergalapagos.com/photojournal/friga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2971800" cy="214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Nesting and hatchlings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eggs are incubated (brood patch)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Eggs are rotated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Penetrates air sac, inflates lungs, begins breathing for a few days prior to hatching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Egg tooth cracks egg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Altricial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Hatchlings that are dependent upon hatching.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Parent will feed young and continue to brood them.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Precocial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Young are alert and lively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walk, run, swim and feed themselves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May still need help to find food.</a:t>
            </a:r>
          </a:p>
        </p:txBody>
      </p:sp>
      <p:pic>
        <p:nvPicPr>
          <p:cNvPr id="4" name="Picture 10" descr="bird migration 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953000"/>
            <a:ext cx="2171700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Reproduction and Development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Migration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Periodic round trips between breeding and </a:t>
            </a:r>
            <a:r>
              <a:rPr lang="en-US" dirty="0" err="1" smtClean="0">
                <a:solidFill>
                  <a:schemeClr val="bg1"/>
                </a:solidFill>
              </a:rPr>
              <a:t>nonbreeding</a:t>
            </a:r>
            <a:r>
              <a:rPr lang="en-US" dirty="0" smtClean="0">
                <a:solidFill>
                  <a:schemeClr val="bg1"/>
                </a:solidFill>
              </a:rPr>
              <a:t> areas.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Allows birds to avoid climate extremes and to secure adequate food, shelter, and space throughout the year.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Nesting in the north, wintering in the south.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Photoperiods and genetic clocks influence the preparation for migration.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10" descr="bird migration 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86374"/>
            <a:ext cx="2857500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Navigation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forms of navigation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Route-based: keeping track of landmarks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Location-based: use of sun compasses and Earth’s magnetic field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mazing-black-white-bi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8229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Avian and Reptilian Similarities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Skeletal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Single occipital </a:t>
            </a:r>
            <a:r>
              <a:rPr lang="en-US" dirty="0" err="1" smtClean="0">
                <a:solidFill>
                  <a:schemeClr val="bg1"/>
                </a:solidFill>
              </a:rPr>
              <a:t>condyle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Single ear </a:t>
            </a:r>
            <a:r>
              <a:rPr lang="en-US" dirty="0" err="1" smtClean="0">
                <a:solidFill>
                  <a:schemeClr val="bg1"/>
                </a:solidFill>
              </a:rPr>
              <a:t>ossicle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Lower jaw structure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Physiological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Nucleated RBC’s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Similar liver and kidney functions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Behavioral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Nesting and parental care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7154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static.desktopnexus.com/thumbnails/555878-big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28625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Adaptations for flight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7154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124200" y="2590800"/>
            <a:ext cx="545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effectLst/>
              </a:rPr>
              <a:t>Lightweight Bones</a:t>
            </a:r>
            <a:endParaRPr lang="en-US" sz="5400" b="1" cap="none" spc="0" dirty="0">
              <a:ln>
                <a:solidFill>
                  <a:srgbClr val="FF0000"/>
                </a:solidFill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 rot="541882">
            <a:off x="868714" y="3905477"/>
            <a:ext cx="5767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effectLst/>
              </a:rPr>
              <a:t>Long, flexible necks</a:t>
            </a:r>
            <a:endParaRPr lang="en-US" sz="5400" b="1" cap="none" spc="0" dirty="0">
              <a:ln>
                <a:solidFill>
                  <a:srgbClr val="FF0000"/>
                </a:solidFill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 rot="553914">
            <a:off x="4620485" y="1377643"/>
            <a:ext cx="3949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effectLst/>
              </a:rPr>
              <a:t>Acute Senses</a:t>
            </a:r>
            <a:endParaRPr lang="en-US" sz="5400" b="1" cap="none" spc="0" dirty="0">
              <a:ln>
                <a:solidFill>
                  <a:srgbClr val="FF0000"/>
                </a:solidFill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20761598">
            <a:off x="758082" y="5030581"/>
            <a:ext cx="2649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</a:rPr>
              <a:t>Feathers</a:t>
            </a:r>
            <a:endParaRPr lang="en-US" sz="5400" b="1" cap="none" spc="0" dirty="0">
              <a:ln>
                <a:solidFill>
                  <a:srgbClr val="FF0000"/>
                </a:solidFill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 rot="20277230">
            <a:off x="341926" y="1732030"/>
            <a:ext cx="372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effectLst/>
              </a:rPr>
              <a:t>Endothermy</a:t>
            </a:r>
            <a:endParaRPr lang="en-US" sz="5400" b="1" cap="none" spc="0" dirty="0">
              <a:ln>
                <a:solidFill>
                  <a:srgbClr val="FF0000"/>
                </a:solidFill>
              </a:ln>
              <a:solidFill>
                <a:schemeClr val="accent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External Structure and Locomotion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Plumage: covering of feathers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Form the flight surface that provides lift and aid steering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Prevent excessive heat loss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Permits easy maintenance of high </a:t>
            </a:r>
            <a:r>
              <a:rPr lang="en-US" dirty="0" err="1" smtClean="0">
                <a:solidFill>
                  <a:schemeClr val="bg1"/>
                </a:solidFill>
              </a:rPr>
              <a:t>MRs.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Feathers also play a role in courtship, incubation and waterproofing.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7154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Pennaceous</a:t>
            </a:r>
            <a:r>
              <a:rPr lang="en-US" dirty="0" smtClean="0">
                <a:solidFill>
                  <a:schemeClr val="bg1"/>
                </a:solidFill>
              </a:rPr>
              <a:t> feathers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Central shaft (barbs radiate from this)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Create the aerodynamic surface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Plumulaceous</a:t>
            </a:r>
            <a:r>
              <a:rPr lang="en-US" dirty="0" smtClean="0">
                <a:solidFill>
                  <a:schemeClr val="bg1"/>
                </a:solidFill>
              </a:rPr>
              <a:t> feathers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Barbs and barbules do not interlock, wispy appearance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Down feathers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Provide insulation</a:t>
            </a: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648200"/>
            <a:ext cx="227154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External Structure and Locomotion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people.eku.edu/ritchisong/554images/Feather_structure_v2.jpg"/>
          <p:cNvPicPr>
            <a:picLocks noChangeAspect="1" noChangeArrowheads="1"/>
          </p:cNvPicPr>
          <p:nvPr/>
        </p:nvPicPr>
        <p:blipFill>
          <a:blip r:embed="rId4" cstate="print"/>
          <a:srcRect l="53818" t="48718" b="16117"/>
          <a:stretch>
            <a:fillRect/>
          </a:stretch>
        </p:blipFill>
        <p:spPr bwMode="auto">
          <a:xfrm>
            <a:off x="4114800" y="4495800"/>
            <a:ext cx="2419350" cy="1828800"/>
          </a:xfrm>
          <a:prstGeom prst="rect">
            <a:avLst/>
          </a:prstGeom>
          <a:noFill/>
        </p:spPr>
      </p:pic>
      <p:pic>
        <p:nvPicPr>
          <p:cNvPr id="7" name="Picture 2" descr="http://people.eku.edu/ritchisong/554images/Feather_structure_v2.jpg"/>
          <p:cNvPicPr>
            <a:picLocks noChangeAspect="1" noChangeArrowheads="1"/>
          </p:cNvPicPr>
          <p:nvPr/>
        </p:nvPicPr>
        <p:blipFill>
          <a:blip r:embed="rId4" cstate="print"/>
          <a:srcRect r="50545" b="26373"/>
          <a:stretch>
            <a:fillRect/>
          </a:stretch>
        </p:blipFill>
        <p:spPr bwMode="auto">
          <a:xfrm>
            <a:off x="7010400" y="1295400"/>
            <a:ext cx="1907654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Feather maintenance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Preening (rubbing the bill over the feathers)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Removes parasites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Keeps feathers smooth and in place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Cleans the feathers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Oil glands at the base of the tail release secretions that keep the plumage water repellant and supple.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Anting</a:t>
            </a:r>
            <a:r>
              <a:rPr lang="en-US" dirty="0" smtClean="0">
                <a:solidFill>
                  <a:schemeClr val="bg1"/>
                </a:solidFill>
              </a:rPr>
              <a:t> is done by rubbing an ant over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the feathers </a:t>
            </a:r>
            <a:r>
              <a:rPr lang="en-US" sz="2000" dirty="0" smtClean="0">
                <a:solidFill>
                  <a:schemeClr val="bg1"/>
                </a:solidFill>
              </a:rPr>
              <a:t>(the ant’s formic acid is toxic to 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the feather mites)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7154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External Structure and Locomotion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Molting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Mature feathers receive constant wear, so occasionally feathers are molted.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Young are born with down feathers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number of periodic molts occur after that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Sometimes birds will not be able to fly during the molting period.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7154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External Structure and Locomotion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Skeleton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Bones are lightweight, yet strong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Bones have large air spaces (but they are strutted)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have dense bones (to aid in diving)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 degree of rotational movement of the head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7154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1083</Words>
  <Application>Microsoft Office PowerPoint</Application>
  <PresentationFormat>On-screen Show (4:3)</PresentationFormat>
  <Paragraphs>178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Class Aves</vt:lpstr>
      <vt:lpstr>Slide 2</vt:lpstr>
      <vt:lpstr>Avian and Reptilian Similarities</vt:lpstr>
      <vt:lpstr>Adaptations for flight</vt:lpstr>
      <vt:lpstr>External Structure and Locomotion</vt:lpstr>
      <vt:lpstr>External Structure and Locomotion</vt:lpstr>
      <vt:lpstr>External Structure and Locomotion</vt:lpstr>
      <vt:lpstr>External Structure and Locomotion</vt:lpstr>
      <vt:lpstr>Skeleton</vt:lpstr>
      <vt:lpstr>Muscles and Flight</vt:lpstr>
      <vt:lpstr>Types of flight</vt:lpstr>
      <vt:lpstr>Nutrition and Digestive System</vt:lpstr>
      <vt:lpstr>Nutrition and Digestive System</vt:lpstr>
      <vt:lpstr>Nutrition and Digestive System</vt:lpstr>
      <vt:lpstr>Circulation</vt:lpstr>
      <vt:lpstr>Gas Exchange</vt:lpstr>
      <vt:lpstr>Gas Exchange</vt:lpstr>
      <vt:lpstr>Thermoregulation</vt:lpstr>
      <vt:lpstr>Nervous and Sensory Functions</vt:lpstr>
      <vt:lpstr>Nervous and Sensory Functions</vt:lpstr>
      <vt:lpstr>Excretion and Osmoregulation</vt:lpstr>
      <vt:lpstr>Reproduction and Development</vt:lpstr>
      <vt:lpstr>Reproduction and Development</vt:lpstr>
      <vt:lpstr>Reproduction and Development</vt:lpstr>
      <vt:lpstr>Migration</vt:lpstr>
      <vt:lpstr>Navigation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businae</dc:creator>
  <cp:lastModifiedBy>businae</cp:lastModifiedBy>
  <cp:revision>48</cp:revision>
  <dcterms:created xsi:type="dcterms:W3CDTF">2011-11-23T16:47:32Z</dcterms:created>
  <dcterms:modified xsi:type="dcterms:W3CDTF">2011-11-30T20:53:50Z</dcterms:modified>
</cp:coreProperties>
</file>