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4" r:id="rId35"/>
    <p:sldId id="295" r:id="rId36"/>
    <p:sldId id="296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64" autoAdjust="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003BF-8322-4A48-B214-4F9BAE2649D0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91575-0407-4D30-BA63-632B6CE21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53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Skin covers</a:t>
            </a:r>
            <a:r>
              <a:rPr lang="en-US" baseline="0" dirty="0" smtClean="0"/>
              <a:t> the eyes…so probably blind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91575-0407-4D30-BA63-632B6CE21EA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found in deserts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91575-0407-4D30-BA63-632B6CE21EA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release neurotoxins,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myotoxic</a:t>
            </a:r>
            <a:r>
              <a:rPr lang="en-US" baseline="0" dirty="0" smtClean="0"/>
              <a:t>, antibacterial, and antifungal effects of glands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91575-0407-4D30-BA63-632B6CE21EA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locate by sight,</a:t>
            </a:r>
            <a:r>
              <a:rPr lang="en-US" baseline="0" dirty="0" smtClean="0"/>
              <a:t> salamanders and caecilians use olfaction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91575-0407-4D30-BA63-632B6CE21EA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Locate</a:t>
            </a:r>
            <a:r>
              <a:rPr lang="en-US" baseline="0" dirty="0" smtClean="0"/>
              <a:t> breeding sites, identify potential mates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91575-0407-4D30-BA63-632B6CE21EA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30,000 people die from snake bites</a:t>
            </a:r>
            <a:r>
              <a:rPr lang="en-US" baseline="0" dirty="0" smtClean="0"/>
              <a:t> each year, most are in SE Asia</a:t>
            </a:r>
          </a:p>
          <a:p>
            <a:r>
              <a:rPr lang="en-US" baseline="0" dirty="0" smtClean="0"/>
              <a:t>IN the US 9-15 die each year, because of the availability of emergency healthcare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91575-0407-4D30-BA63-632B6CE21EA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Boas, vipers, and cobra</a:t>
            </a:r>
            <a:r>
              <a:rPr lang="en-US" baseline="0" dirty="0" smtClean="0"/>
              <a:t>s give birth to live young!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91575-0407-4D30-BA63-632B6CE21EA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Blood supply to the skin  does not extend into the epidermis, the outer epidermal cells lose contact</a:t>
            </a:r>
            <a:r>
              <a:rPr lang="en-US" baseline="0" dirty="0" smtClean="0"/>
              <a:t> with the blood supply and die.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91575-0407-4D30-BA63-632B6CE21EA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Nocturnal, rocks…positioning</a:t>
            </a:r>
            <a:r>
              <a:rPr lang="en-US" baseline="0" dirty="0" smtClean="0"/>
              <a:t> body away or towards the sun.</a:t>
            </a:r>
          </a:p>
          <a:p>
            <a:r>
              <a:rPr lang="en-US" baseline="0" dirty="0" smtClean="0"/>
              <a:t>Physiological: panting, releases heat.  Divert blood to skin…to warm up in sun.  Reduce heart rate and flow of blood to skin, reduces cooling.  Torpor: Use each others body heat to overwinter….some may still freeze to death.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91575-0407-4D30-BA63-632B6CE21EA7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8B16-FE3F-403F-8B71-9D3BD6859EC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60D5-BD43-4F08-80ED-B2DBF3DBE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8B16-FE3F-403F-8B71-9D3BD6859EC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60D5-BD43-4F08-80ED-B2DBF3DBE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8B16-FE3F-403F-8B71-9D3BD6859EC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60D5-BD43-4F08-80ED-B2DBF3DBE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8B16-FE3F-403F-8B71-9D3BD6859EC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60D5-BD43-4F08-80ED-B2DBF3DBE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8B16-FE3F-403F-8B71-9D3BD6859EC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60D5-BD43-4F08-80ED-B2DBF3DBE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8B16-FE3F-403F-8B71-9D3BD6859EC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60D5-BD43-4F08-80ED-B2DBF3DBE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8B16-FE3F-403F-8B71-9D3BD6859EC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60D5-BD43-4F08-80ED-B2DBF3DBE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8B16-FE3F-403F-8B71-9D3BD6859EC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60D5-BD43-4F08-80ED-B2DBF3DBE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8B16-FE3F-403F-8B71-9D3BD6859EC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60D5-BD43-4F08-80ED-B2DBF3DBE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8B16-FE3F-403F-8B71-9D3BD6859EC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60D5-BD43-4F08-80ED-B2DBF3DBE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8B16-FE3F-403F-8B71-9D3BD6859EC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60D5-BD43-4F08-80ED-B2DBF3DBE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E8B16-FE3F-403F-8B71-9D3BD6859EC9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460D5-BD43-4F08-80ED-B2DBF3DBE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allpapers.free-review.net/r?1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allpapers.free-review.net/r?1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allpapers.free-review.net/r?1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dumbs.info/frogs-and-toads-with-frogs-coloring-pages/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dumbs.info/wp-content/files/2011/09/Poison-Dart-frog-2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amphibianrescue.org/amphibianwordpress/wp-content/uploads/2009/09/2725343507_c40d7f8a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2014517" cy="1273175"/>
          </a:xfrm>
          <a:prstGeom prst="rect">
            <a:avLst/>
          </a:prstGeom>
          <a:noFill/>
        </p:spPr>
      </p:pic>
      <p:pic>
        <p:nvPicPr>
          <p:cNvPr id="3080" name="Picture 8" descr=" Desktop Wallpaper · Gallery · Animals &#10; Reptiles - a Snak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00400"/>
            <a:ext cx="4876800" cy="3657600"/>
          </a:xfrm>
          <a:prstGeom prst="rect">
            <a:avLst/>
          </a:prstGeom>
          <a:noFill/>
        </p:spPr>
      </p:pic>
      <p:pic>
        <p:nvPicPr>
          <p:cNvPr id="3082" name="Picture 10" descr="http://www.reptilebuzz.com/images/red-foot-tortoi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2425" y="1905000"/>
            <a:ext cx="3391575" cy="21939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latin typeface="Cooper Std Black" pitchFamily="18" charset="0"/>
              </a:rPr>
              <a:t>Amphibians</a:t>
            </a:r>
            <a:br>
              <a:rPr lang="en-US" sz="8800" dirty="0" smtClean="0">
                <a:solidFill>
                  <a:schemeClr val="bg1"/>
                </a:solidFill>
                <a:latin typeface="Cooper Std Black" pitchFamily="18" charset="0"/>
              </a:rPr>
            </a:br>
            <a:r>
              <a:rPr lang="en-US" sz="8800" dirty="0" smtClean="0">
                <a:solidFill>
                  <a:schemeClr val="bg1"/>
                </a:solidFill>
                <a:latin typeface="Cooper Std Black" pitchFamily="18" charset="0"/>
              </a:rPr>
              <a:t> and Reptiles</a:t>
            </a:r>
            <a:endParaRPr lang="en-US" sz="8800" dirty="0">
              <a:solidFill>
                <a:schemeClr val="bg1"/>
              </a:solidFill>
              <a:latin typeface="Cooper Std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Circulation, Gas Exchange, and Temperature Regulation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Gas exchange can take place across the skin, via the lungs, and/or gills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Cutaneous</a:t>
            </a:r>
            <a:r>
              <a:rPr lang="en-US" dirty="0" smtClean="0">
                <a:solidFill>
                  <a:schemeClr val="bg1"/>
                </a:solidFill>
              </a:rPr>
              <a:t> Respiration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Allows for gas exchange to take place across the skin.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Salamanders use this for their primary source for oxygen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Allows frogs to spend winter in 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bottom of ponds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cramphibian.com/IMG_3454.jpg"/>
          <p:cNvPicPr>
            <a:picLocks noChangeAspect="1" noChangeArrowheads="1"/>
          </p:cNvPicPr>
          <p:nvPr/>
        </p:nvPicPr>
        <p:blipFill>
          <a:blip r:embed="rId2" cstate="print"/>
          <a:srcRect l="10683" r="14532"/>
          <a:stretch>
            <a:fillRect/>
          </a:stretch>
        </p:blipFill>
        <p:spPr bwMode="auto">
          <a:xfrm>
            <a:off x="6324600" y="4495800"/>
            <a:ext cx="26670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Lungs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Used in adult frogs (salamanders have simple sacs that are rarely used)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Temperature has an effect on use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Gills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Larvae and some adults rely on 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gills for gas exchange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cramphibian.com/IMG_3454.jpg"/>
          <p:cNvPicPr>
            <a:picLocks noChangeAspect="1" noChangeArrowheads="1"/>
          </p:cNvPicPr>
          <p:nvPr/>
        </p:nvPicPr>
        <p:blipFill>
          <a:blip r:embed="rId2" cstate="print"/>
          <a:srcRect l="10683" r="14532"/>
          <a:stretch>
            <a:fillRect/>
          </a:stretch>
        </p:blipFill>
        <p:spPr bwMode="auto">
          <a:xfrm>
            <a:off x="4191000" y="4876800"/>
            <a:ext cx="2133600" cy="1706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Circulation, Gas Exchange, and Temperature Regulation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://bookbuilder.cast.org/bookresources/32/32911/124552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200400"/>
            <a:ext cx="2667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Ectothermic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 water, body temperatures are the same as the water.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On land, body temps are different from environment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Regulation is behavioral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Nocturnal, under leaf-litter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Basking in sun (common after a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 meal)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cramphibian.com/IMG_3454.jpg"/>
          <p:cNvPicPr>
            <a:picLocks noChangeAspect="1" noChangeArrowheads="1"/>
          </p:cNvPicPr>
          <p:nvPr/>
        </p:nvPicPr>
        <p:blipFill>
          <a:blip r:embed="rId2" cstate="print"/>
          <a:srcRect l="10683" r="14532"/>
          <a:stretch>
            <a:fillRect/>
          </a:stretch>
        </p:blipFill>
        <p:spPr bwMode="auto">
          <a:xfrm>
            <a:off x="6324600" y="4495800"/>
            <a:ext cx="26670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Circulation, Gas Exchange, and Temperature Regulation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Nervous and Sensory Functions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Sensory structures on skin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Respond to heat, cold, and pain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Lateral line system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Respond to low-frequency vibrations (more important to aquatic stages of life)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Chemoreception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Olfaction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 mate recognition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 detecting chemicals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locating food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cramphibian.com/IMG_3454.jpg"/>
          <p:cNvPicPr>
            <a:picLocks noChangeAspect="1" noChangeArrowheads="1"/>
          </p:cNvPicPr>
          <p:nvPr/>
        </p:nvPicPr>
        <p:blipFill>
          <a:blip r:embed="rId2" cstate="print"/>
          <a:srcRect l="10683" r="14532"/>
          <a:stretch>
            <a:fillRect/>
          </a:stretch>
        </p:blipFill>
        <p:spPr bwMode="auto">
          <a:xfrm>
            <a:off x="5486400" y="4343400"/>
            <a:ext cx="26670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Vision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Sight feeders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Eyes are on front of head 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Binocular vision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Depth perception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Nictitating membrane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Transparent eyelid, covers cornea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cramphibian.com/IMG_3454.jpg"/>
          <p:cNvPicPr>
            <a:picLocks noChangeAspect="1" noChangeArrowheads="1"/>
          </p:cNvPicPr>
          <p:nvPr/>
        </p:nvPicPr>
        <p:blipFill>
          <a:blip r:embed="rId2" cstate="print"/>
          <a:srcRect l="10683" r="14532"/>
          <a:stretch>
            <a:fillRect/>
          </a:stretch>
        </p:blipFill>
        <p:spPr bwMode="auto">
          <a:xfrm>
            <a:off x="6324600" y="4495800"/>
            <a:ext cx="26670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Nervous and Sensory Functions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3.bp.blogspot.com/_zKDjcLXZBTI/R7SF0GaMiDI/AAAAAAAABUQ/-OI49HYUlnw/s400/Blog_046d_Green_Tree_Fr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24000"/>
            <a:ext cx="3100769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Auditory system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Tympanic membrane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Receives airborne vibrations and transmits them to inner ear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High-frequency transmissions (used during mating season)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Inner ear and 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ossicles</a:t>
            </a:r>
            <a:r>
              <a:rPr lang="en-US" dirty="0" smtClean="0">
                <a:solidFill>
                  <a:schemeClr val="bg1"/>
                </a:solidFill>
              </a:rPr>
              <a:t> (operculum)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Low-frequency transmissions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Warn of approaching predators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Nervous and Sensory Functions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4.bp.blogspot.com/-SfqVySJICxA/ThJNtz7N4TI/AAAAAAAAAKw/DsSA2Rlh8oY/s1600/Green+Frog+5.jpg"/>
          <p:cNvPicPr>
            <a:picLocks noChangeAspect="1" noChangeArrowheads="1"/>
          </p:cNvPicPr>
          <p:nvPr/>
        </p:nvPicPr>
        <p:blipFill>
          <a:blip r:embed="rId2" cstate="print"/>
          <a:srcRect b="11887"/>
          <a:stretch>
            <a:fillRect/>
          </a:stretch>
        </p:blipFill>
        <p:spPr bwMode="auto">
          <a:xfrm>
            <a:off x="6248400" y="4114800"/>
            <a:ext cx="2679700" cy="254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Excretion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Freshwater amphibians excrete ammonia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No energy expenditure, diffuses into H</a:t>
            </a:r>
            <a:r>
              <a:rPr lang="en-US" sz="12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Terrestrial amphibians excrete urea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Produced from Urea in the liver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Uses large quantities of water for excretion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Can be stored in bladder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cramphibian.com/IMG_3454.jpg"/>
          <p:cNvPicPr>
            <a:picLocks noChangeAspect="1" noChangeArrowheads="1"/>
          </p:cNvPicPr>
          <p:nvPr/>
        </p:nvPicPr>
        <p:blipFill>
          <a:blip r:embed="rId2" cstate="print"/>
          <a:srcRect l="10683" r="14532"/>
          <a:stretch>
            <a:fillRect/>
          </a:stretch>
        </p:blipFill>
        <p:spPr bwMode="auto">
          <a:xfrm>
            <a:off x="6324600" y="4495800"/>
            <a:ext cx="26670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Reproduction, Development, and Metamorphosis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Dioecious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External Fertilization </a:t>
            </a:r>
            <a:r>
              <a:rPr lang="en-US" sz="2400" dirty="0" smtClean="0">
                <a:solidFill>
                  <a:schemeClr val="bg1"/>
                </a:solidFill>
              </a:rPr>
              <a:t>(except caecilians/salamanders)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Development is tied to moist environments because eggs lack resistant coverings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Temperature regulates breeding seasons (spring and summer)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Tropical environments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rainy seasons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cramphibian.com/IMG_3454.jpg"/>
          <p:cNvPicPr>
            <a:picLocks noChangeAspect="1" noChangeArrowheads="1"/>
          </p:cNvPicPr>
          <p:nvPr/>
        </p:nvPicPr>
        <p:blipFill>
          <a:blip r:embed="rId2" cstate="print"/>
          <a:srcRect l="10683" r="14532"/>
          <a:stretch>
            <a:fillRect/>
          </a:stretch>
        </p:blipFill>
        <p:spPr bwMode="auto">
          <a:xfrm>
            <a:off x="6324600" y="4495800"/>
            <a:ext cx="26670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Courtship behaviors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Salamanders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Olfactory and visual cues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Toads/frogs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Male vocalizations (species specific)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Attract the mates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Tactile cues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Males grasps female (called </a:t>
            </a:r>
            <a:r>
              <a:rPr lang="en-US" dirty="0" err="1" smtClean="0">
                <a:solidFill>
                  <a:schemeClr val="bg1"/>
                </a:solidFill>
              </a:rPr>
              <a:t>amplexus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Male releases sperm, female releases eggs</a:t>
            </a:r>
          </a:p>
          <a:p>
            <a:pPr lvl="3"/>
            <a:endParaRPr lang="en-US" dirty="0" smtClean="0">
              <a:solidFill>
                <a:schemeClr val="bg1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Reproduction, Development, and Metamorphosis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10" descr="http://www.dougwechsler.com/images/toads/American%20Toads%20in%20amplexus%20_A5E98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371600"/>
            <a:ext cx="3363108" cy="2535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0" name="Picture 2" descr="http://magickcanoe.com/frogs/frog-eggs-15-04-1-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343400"/>
            <a:ext cx="2438734" cy="2206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Advertisement calls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Attract females to breeding areas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Mark territories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Release calls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Inform a partner that a frog is incapable of breeding (unresponsive females, mistaken males)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Distress calls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Response to pain or predation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May even scare away the predator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Vocalization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6866" name="Picture 2" descr="http://1.bp.blogspot.com/_KXVKijeUZUU/SZi98yFHeeI/AAAAAAAAADE/E4QPAaKolj4/s320/Frog+Vocal+Sac.jpg"/>
          <p:cNvPicPr>
            <a:picLocks noChangeAspect="1" noChangeArrowheads="1"/>
          </p:cNvPicPr>
          <p:nvPr/>
        </p:nvPicPr>
        <p:blipFill>
          <a:blip r:embed="rId2" cstate="print"/>
          <a:srcRect l="20000"/>
          <a:stretch>
            <a:fillRect/>
          </a:stretch>
        </p:blipFill>
        <p:spPr bwMode="auto">
          <a:xfrm>
            <a:off x="6172200" y="1066800"/>
            <a:ext cx="2819400" cy="2323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ramphibian.com/IMG_3454.jpg"/>
          <p:cNvPicPr>
            <a:picLocks noChangeAspect="1" noChangeArrowheads="1"/>
          </p:cNvPicPr>
          <p:nvPr/>
        </p:nvPicPr>
        <p:blipFill>
          <a:blip r:embed="rId2" cstate="print"/>
          <a:srcRect l="10683" r="14532"/>
          <a:stretch>
            <a:fillRect/>
          </a:stretch>
        </p:blipFill>
        <p:spPr bwMode="auto">
          <a:xfrm>
            <a:off x="6324600" y="4495800"/>
            <a:ext cx="26670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Class </a:t>
            </a:r>
            <a:r>
              <a:rPr lang="en-US" dirty="0" err="1" smtClean="0">
                <a:solidFill>
                  <a:schemeClr val="bg1"/>
                </a:solidFill>
              </a:rPr>
              <a:t>Amphibia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Amphibia</a:t>
            </a:r>
            <a:r>
              <a:rPr lang="en-US" dirty="0" smtClean="0">
                <a:solidFill>
                  <a:schemeClr val="bg1"/>
                </a:solidFill>
              </a:rPr>
              <a:t>=Double Life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Frogs, toads, salamanders, and caecilians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~6000 species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Skin with </a:t>
            </a:r>
            <a:r>
              <a:rPr lang="en-US" dirty="0" err="1" smtClean="0">
                <a:solidFill>
                  <a:schemeClr val="bg1"/>
                </a:solidFill>
              </a:rPr>
              <a:t>mucoid</a:t>
            </a:r>
            <a:r>
              <a:rPr lang="en-US" dirty="0" smtClean="0">
                <a:solidFill>
                  <a:schemeClr val="bg1"/>
                </a:solidFill>
              </a:rPr>
              <a:t> secretions, lack epidermal scales, feathers or hair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Larvae are usually aquatic and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undergo metamorphosis into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the adult stage.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Metamorphosis is controlled by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pituitary and thyroid glands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Parental Care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Requires large energy expenditures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Most often is by attending the clutch (eggs)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Salamanders/Caecilians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Females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Frogs/Toads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Males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Aeration of eggs, cleaning/moistening terrestrial eggs, protection, removal of dead eggs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9938" name="Picture 2" descr="http://www.amnh.org/exhibitions/frogs/images/gallery/lg/brooding_lg.jpg"/>
          <p:cNvPicPr>
            <a:picLocks noChangeAspect="1" noChangeArrowheads="1"/>
          </p:cNvPicPr>
          <p:nvPr/>
        </p:nvPicPr>
        <p:blipFill>
          <a:blip r:embed="rId2" cstate="print"/>
          <a:srcRect b="33835"/>
          <a:stretch>
            <a:fillRect/>
          </a:stretch>
        </p:blipFill>
        <p:spPr bwMode="auto">
          <a:xfrm>
            <a:off x="5867400" y="5334000"/>
            <a:ext cx="2667000" cy="1354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Metamorphosis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Series of abrupt structural, physiological, and behavioral changes that transform a larva into an adult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Hypothalamus, pituitary gland, and the thyroid gland control metamorphosis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Caecilians/Salamanders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Reproductive structures develop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Gills are lost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Caudal fin is lost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62" name="Picture 2" descr="http://aknhp.uaa.alaska.edu/herps/grfx/life_cycle_nw_salaman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2475" y="4038600"/>
            <a:ext cx="3311525" cy="2629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800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Frogs/Toads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Limbs and lungs develop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Tail is reabsorbed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Skin thickens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Head and digestive tract are modified (different food source)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Metamorphosis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1986" name="Picture 2" descr="http://waterwatchadelaide.net.au/uploads/images/frogs/fl-2_clip_image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752600"/>
            <a:ext cx="41910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Amphibians in Peril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Sensitive to environmental changes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Thin permeable skin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Water and airborne pollutants can penetrate it easily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Developmental stages that require aquatic environments could be harmed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Clear cutting forests </a:t>
            </a:r>
            <a:r>
              <a:rPr lang="en-US" sz="2000" dirty="0" smtClean="0">
                <a:solidFill>
                  <a:schemeClr val="bg1"/>
                </a:solidFill>
              </a:rPr>
              <a:t>(allows sunlight to dry up forest floor)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Destroying habitats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Fungal infections that cause hardening of the skin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28600"/>
            <a:ext cx="5486400" cy="1470025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Brush Script MT" pitchFamily="66" charset="0"/>
              </a:rPr>
              <a:t>Reptiles</a:t>
            </a:r>
            <a:endParaRPr lang="en-US" sz="9600" dirty="0">
              <a:solidFill>
                <a:schemeClr val="bg1"/>
              </a:solidFill>
              <a:latin typeface="Brush Script MT" pitchFamily="66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" y="1524000"/>
            <a:ext cx="6400800" cy="34290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Dry skin with scales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Respiration via lungs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Internal fertilization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Amniotic eggs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3010" name="Picture 2" descr="http://images.nationalgeographic.com/wpf/media-live/photos/000/005/cache/galapagos-tortoise_532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0"/>
            <a:ext cx="3733800" cy="280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2" name="Picture 4" descr="http://cdn1.arkive.org/media/03/03692900-6D55-445F-B51A-5AAA344FA6BC/Presentation.Large/Giant-garter-snake-close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3700" y="3733800"/>
            <a:ext cx="3670300" cy="244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4" name="Picture 6" descr="http://images.nationalgeographic.com/wpf/media-live/photos/000/006/cache/nile-crocodile_643_600x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04800"/>
            <a:ext cx="3738033" cy="280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6" name="Picture 8" descr="http://static.howstuffworks.com/gif/komodo-bite-1.jpg"/>
          <p:cNvPicPr>
            <a:picLocks noChangeAspect="1" noChangeArrowheads="1"/>
          </p:cNvPicPr>
          <p:nvPr/>
        </p:nvPicPr>
        <p:blipFill>
          <a:blip r:embed="rId5" cstate="print"/>
          <a:srcRect t="36604"/>
          <a:stretch>
            <a:fillRect/>
          </a:stretch>
        </p:blipFill>
        <p:spPr bwMode="auto">
          <a:xfrm>
            <a:off x="2743200" y="5257800"/>
            <a:ext cx="38100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8" name="Picture 10" descr="http://img.wikinut.com/img/.je60zr.iojlecqd/jpeg/0/Lizards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2133600"/>
            <a:ext cx="2969824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latin typeface="Brush Script MT" pitchFamily="66" charset="0"/>
              </a:rPr>
              <a:t>Life on land</a:t>
            </a:r>
            <a:endParaRPr lang="en-US" sz="8800" dirty="0">
              <a:solidFill>
                <a:schemeClr val="bg1"/>
              </a:solidFill>
              <a:latin typeface="Brush Script M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Amniotic egg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Extraembryonic membranes that protect the embryo from 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  <a:latin typeface="Cooper Black" pitchFamily="18" charset="0"/>
              </a:rPr>
              <a:t>Desiccation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  <a:latin typeface="Cooper Black" pitchFamily="18" charset="0"/>
              </a:rPr>
              <a:t>Cushion the embryo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  <a:latin typeface="Cooper Black" pitchFamily="18" charset="0"/>
              </a:rPr>
              <a:t>Promote gas transfer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  <a:latin typeface="Cooper Black" pitchFamily="18" charset="0"/>
              </a:rPr>
              <a:t>Store waste materials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Birds and reptiles also have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Leathery or hard shells to protect the embryo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Albumen provides moisture and nutrients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Yolk that supplies food to the embryo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8370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667000"/>
            <a:ext cx="2294965" cy="1990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Brush Script MT" pitchFamily="66" charset="0"/>
              </a:rPr>
              <a:t>Please note…according to </a:t>
            </a:r>
            <a:r>
              <a:rPr lang="en-US" sz="4000" dirty="0" err="1" smtClean="0">
                <a:solidFill>
                  <a:schemeClr val="bg1"/>
                </a:solidFill>
                <a:latin typeface="Brush Script MT" pitchFamily="66" charset="0"/>
              </a:rPr>
              <a:t>cladistics</a:t>
            </a:r>
            <a:r>
              <a:rPr lang="en-US" sz="4000" dirty="0" smtClean="0">
                <a:solidFill>
                  <a:schemeClr val="bg1"/>
                </a:solidFill>
                <a:latin typeface="Brush Script MT" pitchFamily="66" charset="0"/>
              </a:rPr>
              <a:t>, birds and reptiles should be in the same lineage.  Your book refers to birds as avian reptiles.  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Brush Script MT" pitchFamily="66" charset="0"/>
              </a:rPr>
              <a:t>We are covering reptiles and amphibians together so that you can see the major differences between body morphology and characteristics from life in the water and on land.</a:t>
            </a:r>
            <a:endParaRPr lang="en-US" sz="4000" dirty="0">
              <a:solidFill>
                <a:schemeClr val="bg1"/>
              </a:solidFill>
              <a:latin typeface="Brush Script MT" pitchFamily="66" charset="0"/>
            </a:endParaRPr>
          </a:p>
        </p:txBody>
      </p:sp>
      <p:pic>
        <p:nvPicPr>
          <p:cNvPr id="4" name="Picture 10" descr="http://img.wikinut.com/img/.je60zr.iojlecqd/jpeg/0/Lizard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572000"/>
            <a:ext cx="2969824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Order </a:t>
            </a:r>
            <a:r>
              <a:rPr lang="en-US" dirty="0" err="1" smtClean="0">
                <a:solidFill>
                  <a:schemeClr val="bg1"/>
                </a:solidFill>
              </a:rPr>
              <a:t>Testudines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Turtles (~300 species)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Bony shell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Keratinized beak (</a:t>
            </a:r>
            <a:r>
              <a:rPr lang="en-US" sz="2000" dirty="0" smtClean="0">
                <a:solidFill>
                  <a:schemeClr val="bg1"/>
                </a:solidFill>
              </a:rPr>
              <a:t>instead of teeth)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Shell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Carapace </a:t>
            </a:r>
            <a:r>
              <a:rPr lang="en-US" dirty="0" smtClean="0">
                <a:solidFill>
                  <a:schemeClr val="bg1"/>
                </a:solidFill>
              </a:rPr>
              <a:t>(dorsal)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Plastron </a:t>
            </a:r>
            <a:r>
              <a:rPr lang="en-US" dirty="0" smtClean="0">
                <a:solidFill>
                  <a:schemeClr val="bg1"/>
                </a:solidFill>
              </a:rPr>
              <a:t>(ventral)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Both </a:t>
            </a:r>
            <a:r>
              <a:rPr lang="en-US" dirty="0" smtClean="0">
                <a:solidFill>
                  <a:schemeClr val="bg1"/>
                </a:solidFill>
              </a:rPr>
              <a:t>are covered with keratin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6322" name="Picture 2" descr="http://www.yourdictionary.com/images/articles/lg/2462.Tur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04800"/>
            <a:ext cx="2059686" cy="1619250"/>
          </a:xfrm>
          <a:prstGeom prst="rect">
            <a:avLst/>
          </a:prstGeom>
          <a:noFill/>
        </p:spPr>
      </p:pic>
      <p:pic>
        <p:nvPicPr>
          <p:cNvPr id="56324" name="Picture 4" descr="http://images.nationalgeographic.com/wpf/media-live/photos/000/007/overrides/hawksbill-turtle_774_600x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676400"/>
            <a:ext cx="2501900" cy="187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Some shells have hinges that allow them to close completely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Turtles have 8 cervical  vertebrae that can be articulated into an S shape which allows the head to be drawn into the shell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Long life spans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Sexual maturity 7-8 years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Live 14+ years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Some tortoises can live 100+ yrs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Lack webbing on feet and entirely terrestrial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Order </a:t>
            </a:r>
            <a:r>
              <a:rPr lang="en-US" dirty="0" err="1" smtClean="0">
                <a:solidFill>
                  <a:schemeClr val="bg1"/>
                </a:solidFill>
              </a:rPr>
              <a:t>Testudines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5298" name="Picture 2" descr="http://www.tortoisetrust.org/articles/snapper_1.jpg"/>
          <p:cNvPicPr>
            <a:picLocks noChangeAspect="1" noChangeArrowheads="1"/>
          </p:cNvPicPr>
          <p:nvPr/>
        </p:nvPicPr>
        <p:blipFill>
          <a:blip r:embed="rId2" cstate="print"/>
          <a:srcRect l="16667" t="8142" r="15278" b="8397"/>
          <a:stretch>
            <a:fillRect/>
          </a:stretch>
        </p:blipFill>
        <p:spPr bwMode="auto">
          <a:xfrm>
            <a:off x="6248400" y="3505200"/>
            <a:ext cx="2514600" cy="2104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Oviparous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Females dig nests in ground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5-100 eggs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4 weeks to one year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Young are independent at the time of hatching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Order </a:t>
            </a:r>
            <a:r>
              <a:rPr lang="en-US" dirty="0" err="1" smtClean="0">
                <a:solidFill>
                  <a:schemeClr val="bg1"/>
                </a:solidFill>
              </a:rPr>
              <a:t>Testudines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2" descr="http://www.tortoisetrust.org/articles/snapper_1.jpg"/>
          <p:cNvPicPr>
            <a:picLocks noChangeAspect="1" noChangeArrowheads="1"/>
          </p:cNvPicPr>
          <p:nvPr/>
        </p:nvPicPr>
        <p:blipFill>
          <a:blip r:embed="rId2" cstate="print"/>
          <a:srcRect l="16667" t="8142" r="15278" b="8397"/>
          <a:stretch>
            <a:fillRect/>
          </a:stretch>
        </p:blipFill>
        <p:spPr bwMode="auto">
          <a:xfrm>
            <a:off x="6324600" y="4572000"/>
            <a:ext cx="2514600" cy="2104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74" name="Picture 2" descr="http://latimesblogs.latimes.com/.a/6a00d8341c630a53ef01348110a344970c-600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267200"/>
            <a:ext cx="3594100" cy="2396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www.pjlighthouse.info/wp-content/uploads/2007/04/dinosour-fish-dota-seo-pjlighthous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581400"/>
            <a:ext cx="3035300" cy="2276475"/>
          </a:xfrm>
          <a:prstGeom prst="rect">
            <a:avLst/>
          </a:prstGeom>
          <a:noFill/>
        </p:spPr>
      </p:pic>
      <p:pic>
        <p:nvPicPr>
          <p:cNvPr id="26626" name="Picture 2" descr="http://ecx.images-amazon.com/images/I/41wfh49pzRL._SL500_AA300_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1600200"/>
            <a:ext cx="2857500" cy="2857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Order </a:t>
            </a:r>
            <a:r>
              <a:rPr lang="en-US" dirty="0" err="1" smtClean="0">
                <a:solidFill>
                  <a:schemeClr val="bg1"/>
                </a:solidFill>
              </a:rPr>
              <a:t>Caudata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Salamanders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Live in moist areas (forest floor/caves)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Aquatic larvae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Internal fertilization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Spermatophore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Eggs deposited in clumps/strings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Usually metamorphosize into adults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Some will retain larvae characteristics (mudpuppies)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Others will undergo metamorphosis only when conditions become unfavorable.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Order </a:t>
            </a:r>
            <a:r>
              <a:rPr lang="en-US" dirty="0" err="1" smtClean="0">
                <a:solidFill>
                  <a:schemeClr val="bg1"/>
                </a:solidFill>
              </a:rPr>
              <a:t>Crocodylia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Crocodiles, alligators, and caimans (~21 species)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Elongated snout, sideways sweep of head </a:t>
            </a:r>
            <a:r>
              <a:rPr lang="en-US" sz="2000" dirty="0" smtClean="0">
                <a:solidFill>
                  <a:schemeClr val="bg1"/>
                </a:solidFill>
              </a:rPr>
              <a:t>(capture food)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Nostrils at the tip of the snout (breathe while submerged)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Tail is used for swimming, offensive and defensive maneuvers and attacking prey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Food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Swallowed whole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Can grab onto prey and roll with it to rip apart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Swallow rocks to help in breaking down food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Oviparous and show nesting/parental care</a:t>
            </a:r>
          </a:p>
        </p:txBody>
      </p:sp>
      <p:pic>
        <p:nvPicPr>
          <p:cNvPr id="53250" name="Picture 2" descr="http://images.nationalgeographic.com/wpf/media-live/photos/000/002/cache/american-crocodile_219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505200"/>
            <a:ext cx="2823633" cy="2117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2" name="Picture 4" descr="http://www.fauna-flora.org/wp-content/uploads/siamese-crocodile-nest.jpg"/>
          <p:cNvPicPr>
            <a:picLocks noChangeAspect="1" noChangeArrowheads="1"/>
          </p:cNvPicPr>
          <p:nvPr/>
        </p:nvPicPr>
        <p:blipFill>
          <a:blip r:embed="rId3" cstate="print"/>
          <a:srcRect t="37828"/>
          <a:stretch>
            <a:fillRect/>
          </a:stretch>
        </p:blipFill>
        <p:spPr bwMode="auto">
          <a:xfrm>
            <a:off x="3124200" y="5334000"/>
            <a:ext cx="5334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Crocodile vs. Alligator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>
                <a:solidFill>
                  <a:schemeClr val="bg1"/>
                </a:solidFill>
              </a:rPr>
              <a:t>Crocodile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North, Central and South America, Africa, Southeast Asia, and Australia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Long, V-shaped snout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4</a:t>
            </a:r>
            <a:r>
              <a:rPr lang="en-US" sz="2400" baseline="30000" dirty="0" smtClean="0">
                <a:solidFill>
                  <a:schemeClr val="bg1"/>
                </a:solidFill>
              </a:rPr>
              <a:t>th</a:t>
            </a:r>
            <a:r>
              <a:rPr lang="en-US" sz="2400" dirty="0" smtClean="0">
                <a:solidFill>
                  <a:schemeClr val="bg1"/>
                </a:solidFill>
              </a:rPr>
              <a:t> tooth sticks up over the lip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Saltwater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>
                <a:solidFill>
                  <a:schemeClr val="bg1"/>
                </a:solidFill>
              </a:rPr>
              <a:t>Alligator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Southern US and eastern China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Wide, U-shaped jaw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4</a:t>
            </a:r>
            <a:r>
              <a:rPr lang="en-US" sz="2400" baseline="30000" dirty="0" smtClean="0">
                <a:solidFill>
                  <a:schemeClr val="bg1"/>
                </a:solidFill>
              </a:rPr>
              <a:t>th</a:t>
            </a:r>
            <a:r>
              <a:rPr lang="en-US" sz="2400" dirty="0" smtClean="0">
                <a:solidFill>
                  <a:schemeClr val="bg1"/>
                </a:solidFill>
              </a:rPr>
              <a:t> tooth is under the lip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Freshwater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2226" name="Picture 2" descr="http://www.nasa.gov/centers/kennedy/images/content/91159main_93pc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733800"/>
            <a:ext cx="2133600" cy="2987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8" name="Picture 4" descr="http://i.telegraph.co.uk/multimedia/archive/01651/Salty_1651390c.jpg"/>
          <p:cNvPicPr>
            <a:picLocks noChangeAspect="1" noChangeArrowheads="1"/>
          </p:cNvPicPr>
          <p:nvPr/>
        </p:nvPicPr>
        <p:blipFill>
          <a:blip r:embed="rId3" cstate="print"/>
          <a:srcRect t="19444"/>
          <a:stretch>
            <a:fillRect/>
          </a:stretch>
        </p:blipFill>
        <p:spPr bwMode="auto">
          <a:xfrm>
            <a:off x="1295400" y="5029200"/>
            <a:ext cx="4381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Order </a:t>
            </a:r>
            <a:r>
              <a:rPr lang="en-US" dirty="0" err="1" smtClean="0">
                <a:solidFill>
                  <a:schemeClr val="bg1"/>
                </a:solidFill>
              </a:rPr>
              <a:t>Sphenodontida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4724400" cy="487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Tuataras (2 species)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Lizard-like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Two rows of teeth on upper jaw and a single row of teeth on the lower jaw can decapitate a small bird!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Found in New Zealand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Oviparous and use sea-nesting birds’ underground burrows.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02" name="Picture 2" descr="http://0.tqn.com/d/goaustralia/1/0/L/i/tuat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362200"/>
            <a:ext cx="4114800" cy="3197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Order </a:t>
            </a:r>
            <a:r>
              <a:rPr lang="en-US" dirty="0" err="1" smtClean="0">
                <a:solidFill>
                  <a:schemeClr val="bg1"/>
                </a:solidFill>
              </a:rPr>
              <a:t>Squamata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Lizards and Snakes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Suborder </a:t>
            </a:r>
            <a:r>
              <a:rPr lang="en-US" dirty="0" err="1" smtClean="0">
                <a:solidFill>
                  <a:schemeClr val="bg1"/>
                </a:solidFill>
              </a:rPr>
              <a:t>Sauria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(~4500 species)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Lizards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2 pairs of legs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Jaws unite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Most are oviparous, but some can be ovoviviparous or viviparous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Geckos, Iguanas, Chameleons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10" descr="http://img.wikinut.com/img/.je60zr.iojlecqd/jpeg/0/Lizard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572000"/>
            <a:ext cx="2969824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Suborder </a:t>
            </a:r>
            <a:r>
              <a:rPr lang="en-US" dirty="0" err="1" smtClean="0">
                <a:solidFill>
                  <a:schemeClr val="bg1"/>
                </a:solidFill>
              </a:rPr>
              <a:t>Serpentes</a:t>
            </a:r>
            <a:r>
              <a:rPr lang="en-US" dirty="0" smtClean="0">
                <a:solidFill>
                  <a:schemeClr val="bg1"/>
                </a:solidFill>
              </a:rPr>
              <a:t>…the Snakes!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~2900 species </a:t>
            </a:r>
            <a:r>
              <a:rPr lang="en-US" sz="2400" dirty="0" smtClean="0">
                <a:solidFill>
                  <a:schemeClr val="bg1"/>
                </a:solidFill>
              </a:rPr>
              <a:t>(300 species of those are venomous)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Elongate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Lack limbs </a:t>
            </a:r>
            <a:r>
              <a:rPr lang="en-US" sz="2400" dirty="0" smtClean="0">
                <a:solidFill>
                  <a:schemeClr val="bg1"/>
                </a:solidFill>
              </a:rPr>
              <a:t>(vestigial pelvic girdles and appendages are present in pythons and boas)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Skeleton may contain more than 200 vertebrae and pairs of ribs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Joints between vertebrae make the body very flexible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8" descr=" Desktop Wallpaper · Gallery · Animals &#10; Reptiles - a Snak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28125"/>
          <a:stretch>
            <a:fillRect/>
          </a:stretch>
        </p:blipFill>
        <p:spPr bwMode="auto">
          <a:xfrm>
            <a:off x="6553200" y="5257800"/>
            <a:ext cx="2428875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Skull adaptations for swallowing large prey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Upper jaws that are movable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Upper and lower jaws that are loosely joined so that they can move independently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Elongation and narrowing of the body…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Loss of the left lung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Displacement of the gallbladder and 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right kidney and often the gonads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Most are oviparous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Suborder </a:t>
            </a:r>
            <a:r>
              <a:rPr lang="en-US" dirty="0" err="1" smtClean="0">
                <a:solidFill>
                  <a:schemeClr val="bg1"/>
                </a:solidFill>
              </a:rPr>
              <a:t>Serpentes</a:t>
            </a:r>
            <a:r>
              <a:rPr lang="en-US" dirty="0" smtClean="0">
                <a:solidFill>
                  <a:schemeClr val="bg1"/>
                </a:solidFill>
              </a:rPr>
              <a:t>…the Snakes!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8" descr=" Desktop Wallpaper · Gallery · Animals &#10; Reptiles - a Snak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28125"/>
          <a:stretch>
            <a:fillRect/>
          </a:stretch>
        </p:blipFill>
        <p:spPr bwMode="auto">
          <a:xfrm>
            <a:off x="7010400" y="4572000"/>
            <a:ext cx="1971675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External Structure and Locomotion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Skin has NO respiratory functions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Skin is thick, dry, and keratinized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Scales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All will periodically shed the outer layer of skin through </a:t>
            </a:r>
            <a:r>
              <a:rPr lang="en-US" dirty="0" err="1" smtClean="0">
                <a:solidFill>
                  <a:schemeClr val="bg1"/>
                </a:solidFill>
              </a:rPr>
              <a:t>ecdysis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Chromatophores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10" descr="http://img.wikinut.com/img/.je60zr.iojlecqd/jpeg/0/Lizard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572000"/>
            <a:ext cx="2969824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Support and Movement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Secondary palate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Separates the nasal passages from the mouth.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Allows organisms to breath while chewing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Autotomy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Tail loss, caudal vertebrae are broken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Escape mechanism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Locomotion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Body is slung low, appendages 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move in the horizontal plane</a:t>
            </a:r>
          </a:p>
        </p:txBody>
      </p:sp>
      <p:pic>
        <p:nvPicPr>
          <p:cNvPr id="4" name="Picture 10" descr="http://img.wikinut.com/img/.je60zr.iojlecqd/jpeg/0/Lizard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572000"/>
            <a:ext cx="2969824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Nutrition and the Digestive System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Carnivores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Tongues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Nonprotusible (turtles and crocodilians), aid in swallowing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Sticky secretions on tongue that aid in capturing prey (chameleons, lizards, and tuatara)</a:t>
            </a:r>
          </a:p>
        </p:txBody>
      </p:sp>
      <p:pic>
        <p:nvPicPr>
          <p:cNvPr id="4" name="Picture 10" descr="http://img.wikinut.com/img/.je60zr.iojlecqd/jpeg/0/Lizard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572000"/>
            <a:ext cx="2969824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Skull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Snakes the bones are loosely joined so they can spread apart while eating.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Teeth point backwards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to prevent the prey from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escaping.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Respiratory opening is far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forward in mouth so it can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take its time swallowing prey and still breath.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Nutrition and the Digestive System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www.lifeslittlemysteries.com/images/stories/070105_snake_jaws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124200"/>
            <a:ext cx="409575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Order </a:t>
            </a:r>
            <a:r>
              <a:rPr lang="en-US" dirty="0" err="1" smtClean="0">
                <a:solidFill>
                  <a:schemeClr val="bg1"/>
                </a:solidFill>
              </a:rPr>
              <a:t>Gymnophiona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Caecilians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~160 species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Most burrow in the soil and feed on worms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Internal fertilization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Larvae stages are in oviduct, where they scrape with fetal teeth to feed.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Young emerge as mini-adults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Others lay eggs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5602" name="Picture 2" descr="http://weirdimals.files.wordpress.com/2009/12/caecili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724400"/>
            <a:ext cx="3264703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Circulation is very similar to amphibians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Lungs are expanded and compressed by movements of the ribs and body wall.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Ectotherms…use external heat sources for thermoregulation (77-98.6⁰F)</a:t>
            </a:r>
          </a:p>
        </p:txBody>
      </p:sp>
      <p:pic>
        <p:nvPicPr>
          <p:cNvPr id="4" name="Picture 10" descr="http://img.wikinut.com/img/.je60zr.iojlecqd/jpeg/0/Lizard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6719" y="4343400"/>
            <a:ext cx="3274624" cy="2352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Circulation, Gas Exchange and Temperature Regulation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eneralexotics.com/images/Bull_Sn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86000"/>
            <a:ext cx="6096000" cy="14319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Nervous and Sensory Functions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Brains are a bit larger than amphibians, it is believed that this is due to improved sense of smell.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Vision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Chameleons: eyes work independently, but when prey is spotted images form one (binocular vision)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Color vision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Nictitating membrane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Some have spectacle (clear protective window of skin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Sense vibrations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Jacobson’s organs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Pouches used for olfaction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Best developed in snakes, tongue flicks out and then is put back into mouth for chemical recognition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Rattlesnakes and pit vipers have pit organs that sense changes in temperature in their surroundings.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Believed that sea turtles use the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Earth’s magnetic field.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10" descr="http://img.wikinut.com/img/.je60zr.iojlecqd/jpeg/0/Lizard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572000"/>
            <a:ext cx="2969824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Nervous and Sensory Functions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http://www.toxel.com/wp-content/uploads/2010/10/snakes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724400"/>
            <a:ext cx="4286250" cy="2133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Excretion and </a:t>
            </a:r>
            <a:r>
              <a:rPr lang="en-US" dirty="0" err="1" smtClean="0">
                <a:solidFill>
                  <a:schemeClr val="bg1"/>
                </a:solidFill>
              </a:rPr>
              <a:t>Osmoregulation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Life on land, increased body size, and higher metabolic rates require kidneys capable of processing wastes with little water loss.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Metanephric</a:t>
            </a:r>
            <a:r>
              <a:rPr lang="en-US" dirty="0" smtClean="0">
                <a:solidFill>
                  <a:schemeClr val="bg1"/>
                </a:solidFill>
              </a:rPr>
              <a:t> kidneys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Excrete uric acid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Non-toxic, paste-like </a:t>
            </a:r>
            <a:r>
              <a:rPr lang="en-US" sz="2400" dirty="0" smtClean="0">
                <a:solidFill>
                  <a:schemeClr val="bg1"/>
                </a:solidFill>
              </a:rPr>
              <a:t>(prevents excess water loss)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0658" name="Picture 2" descr="http://images.nationalgeographic.com/wpf/media-live/photos/000/005/cache/frilled-lizard_530_600x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648200"/>
            <a:ext cx="1465399" cy="195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662" name="Picture 6" descr="http://madaerah.org/images/turtle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876800"/>
            <a:ext cx="2569633" cy="1927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Reproduction and Development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Amniotic eggs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Significant energy expenditures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Internal fertilization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Fertilization must occur in the reproductive tract before the protective membranes around the egg are developed.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Sperm is transferred and stored in seminal receptacle.  Can be stored for up to 6 years in some snakes!!!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Parthenogenesis has been described in some lizards and snakes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219200"/>
            <a:ext cx="2066365" cy="1792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Some males seek out females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Head-bobbing (reveals bright patches of skin)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Tail-waving, entwining body around female snake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Release sex pheromones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Vocalizations in crocodiles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Males are hostile (bark or cough)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Eggs are abandoned, covered,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or hidden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Temperatures affect sex of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hatchlings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Reproductive Behaviors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682" name="Picture 2" descr="http://cdn2.arkive.org/media/A3/A315EDC7-71AA-41A1-9F70-B513F8444ED1/Presentation.Large/American-alligator-n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0889" y="3200400"/>
            <a:ext cx="3393111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Order </a:t>
            </a:r>
            <a:r>
              <a:rPr lang="en-US" dirty="0" err="1" smtClean="0">
                <a:solidFill>
                  <a:schemeClr val="bg1"/>
                </a:solidFill>
              </a:rPr>
              <a:t>Anura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Frogs and Toads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~4000 species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Most live in moist environments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Adults lack tails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Very muscular hindlimbs with webbed feet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External fertilization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Egg and larvae are in aquatic environments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Larvae: long tails, lack limbs, herbivores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cramphibian.com/IMG_3454.jpg"/>
          <p:cNvPicPr>
            <a:picLocks noChangeAspect="1" noChangeArrowheads="1"/>
          </p:cNvPicPr>
          <p:nvPr/>
        </p:nvPicPr>
        <p:blipFill>
          <a:blip r:embed="rId3" cstate="print"/>
          <a:srcRect l="10683" r="14532"/>
          <a:stretch>
            <a:fillRect/>
          </a:stretch>
        </p:blipFill>
        <p:spPr bwMode="auto">
          <a:xfrm>
            <a:off x="6248400" y="533400"/>
            <a:ext cx="26670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http://www.dougwechsler.com/images/toads/American%20Toads%20in%20amplexus%20_A5E98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2829708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Toad vs. Frog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Toad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Dry, warty skin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More terrestrial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Frogs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Smoother skin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Prefer aquatic habitats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cramphibian.com/IMG_3454.jpg"/>
          <p:cNvPicPr>
            <a:picLocks noChangeAspect="1" noChangeArrowheads="1"/>
          </p:cNvPicPr>
          <p:nvPr/>
        </p:nvPicPr>
        <p:blipFill>
          <a:blip r:embed="rId3" cstate="print"/>
          <a:srcRect l="10683" r="14532"/>
          <a:stretch>
            <a:fillRect/>
          </a:stretch>
        </p:blipFill>
        <p:spPr bwMode="auto">
          <a:xfrm>
            <a:off x="6324600" y="4495800"/>
            <a:ext cx="26670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6" name="Picture 4" descr="Poison Dart frog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200400"/>
            <a:ext cx="255494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8" name="Picture 6" descr="Frogs green frogs ">
            <a:hlinkClick r:id="rId6" tooltip="frogs and toads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304800"/>
            <a:ext cx="2286000" cy="1715709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560" name="Picture 8" descr="http://animal.discovery.com/amphibians/toad/pictures/toad-picture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38" t="6848" r="7553" b="5035"/>
          <a:stretch>
            <a:fillRect/>
          </a:stretch>
        </p:blipFill>
        <p:spPr bwMode="auto">
          <a:xfrm>
            <a:off x="2057400" y="4191000"/>
            <a:ext cx="36576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External Structure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Lacks a covering of scales, feathers or hair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Highly glandular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Secretions aid in protection and produce toxic chemicals to discourage predators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Keep skin moist to prevent drying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Produce sticky secretions to help male grasp female during mating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Chromatophores in skin for coloration</a:t>
            </a:r>
          </a:p>
        </p:txBody>
      </p:sp>
      <p:pic>
        <p:nvPicPr>
          <p:cNvPr id="4" name="Picture 2" descr="http://www.cramphibian.com/IMG_3454.jpg"/>
          <p:cNvPicPr>
            <a:picLocks noChangeAspect="1" noChangeArrowheads="1"/>
          </p:cNvPicPr>
          <p:nvPr/>
        </p:nvPicPr>
        <p:blipFill>
          <a:blip r:embed="rId3" cstate="print"/>
          <a:srcRect l="10683" r="14532"/>
          <a:stretch>
            <a:fillRect/>
          </a:stretch>
        </p:blipFill>
        <p:spPr bwMode="auto">
          <a:xfrm>
            <a:off x="7239000" y="5257800"/>
            <a:ext cx="1752600" cy="1402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Locomotion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Skeleton is modified (from fishes) to support the pull of gravity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Skull is flattened, smaller and fewer bony elements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Changes in jaw structure allow for crushing prey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Cervical vertebrae and Pelvic girdle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Salamander/alternating style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Caecilians/</a:t>
            </a:r>
            <a:r>
              <a:rPr lang="en-US" sz="2400" dirty="0" err="1" smtClean="0">
                <a:solidFill>
                  <a:schemeClr val="bg1"/>
                </a:solidFill>
              </a:rPr>
              <a:t>accordian</a:t>
            </a:r>
            <a:r>
              <a:rPr lang="en-US" sz="2400" dirty="0" smtClean="0">
                <a:solidFill>
                  <a:schemeClr val="bg1"/>
                </a:solidFill>
              </a:rPr>
              <a:t>-like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Frogs/Toads powerful jumping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cramphibian.com/IMG_3454.jpg"/>
          <p:cNvPicPr>
            <a:picLocks noChangeAspect="1" noChangeArrowheads="1"/>
          </p:cNvPicPr>
          <p:nvPr/>
        </p:nvPicPr>
        <p:blipFill>
          <a:blip r:embed="rId2" cstate="print"/>
          <a:srcRect l="10683" r="14532"/>
          <a:stretch>
            <a:fillRect/>
          </a:stretch>
        </p:blipFill>
        <p:spPr bwMode="auto">
          <a:xfrm>
            <a:off x="6705600" y="4495800"/>
            <a:ext cx="22860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Nutrition and Digestive System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Adults: carnivores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Mainly small invertebrates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Some will feed on small mammals, birds, or other amphibians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Larvae: herbivores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Anurans flick their tongue that has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sticky secretions on it to capture prey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Food is pushed to the back of the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mouth and swallowed </a:t>
            </a:r>
            <a:r>
              <a:rPr lang="en-US" sz="2600" dirty="0" smtClean="0">
                <a:solidFill>
                  <a:schemeClr val="bg1"/>
                </a:solidFill>
              </a:rPr>
              <a:t>(eyes sink downward 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to aid in swallowing)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20482" name="Picture 2" descr="A frog catches a cricket in the jungle with his sticky tongu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124200"/>
            <a:ext cx="2209800" cy="3467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2028</Words>
  <Application>Microsoft Office PowerPoint</Application>
  <PresentationFormat>On-screen Show (4:3)</PresentationFormat>
  <Paragraphs>363</Paragraphs>
  <Slides>45</Slides>
  <Notes>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Amphibians  and Reptiles</vt:lpstr>
      <vt:lpstr>Class Amphibia</vt:lpstr>
      <vt:lpstr>Order Caudata</vt:lpstr>
      <vt:lpstr>Order Gymnophiona</vt:lpstr>
      <vt:lpstr>Order Anura</vt:lpstr>
      <vt:lpstr>Toad vs. Frog</vt:lpstr>
      <vt:lpstr>External Structure</vt:lpstr>
      <vt:lpstr>Locomotion</vt:lpstr>
      <vt:lpstr>Nutrition and Digestive System</vt:lpstr>
      <vt:lpstr>Circulation, Gas Exchange, and Temperature Regulation</vt:lpstr>
      <vt:lpstr>Circulation, Gas Exchange, and Temperature Regulation</vt:lpstr>
      <vt:lpstr>Circulation, Gas Exchange, and Temperature Regulation</vt:lpstr>
      <vt:lpstr>Nervous and Sensory Functions</vt:lpstr>
      <vt:lpstr>Nervous and Sensory Functions</vt:lpstr>
      <vt:lpstr>Nervous and Sensory Functions</vt:lpstr>
      <vt:lpstr>Excretion</vt:lpstr>
      <vt:lpstr>Reproduction, Development, and Metamorphosis</vt:lpstr>
      <vt:lpstr>Reproduction, Development, and Metamorphosis</vt:lpstr>
      <vt:lpstr>Vocalization</vt:lpstr>
      <vt:lpstr>Parental Care</vt:lpstr>
      <vt:lpstr>Metamorphosis</vt:lpstr>
      <vt:lpstr>Metamorphosis</vt:lpstr>
      <vt:lpstr>Amphibians in Peril</vt:lpstr>
      <vt:lpstr>Reptiles</vt:lpstr>
      <vt:lpstr>Life on land</vt:lpstr>
      <vt:lpstr>PowerPoint Presentation</vt:lpstr>
      <vt:lpstr>Order Testudines</vt:lpstr>
      <vt:lpstr>Order Testudines</vt:lpstr>
      <vt:lpstr>Order Testudines</vt:lpstr>
      <vt:lpstr>Order Crocodylia</vt:lpstr>
      <vt:lpstr>Crocodile vs. Alligator</vt:lpstr>
      <vt:lpstr>Order Sphenodontida</vt:lpstr>
      <vt:lpstr>Order Squamata</vt:lpstr>
      <vt:lpstr>Suborder Serpentes…the Snakes!</vt:lpstr>
      <vt:lpstr>Suborder Serpentes…the Snakes!</vt:lpstr>
      <vt:lpstr>External Structure and Locomotion</vt:lpstr>
      <vt:lpstr>Support and Movement</vt:lpstr>
      <vt:lpstr>Nutrition and the Digestive System</vt:lpstr>
      <vt:lpstr>Nutrition and the Digestive System</vt:lpstr>
      <vt:lpstr>Circulation, Gas Exchange and Temperature Regulation</vt:lpstr>
      <vt:lpstr>Nervous and Sensory Functions</vt:lpstr>
      <vt:lpstr>Nervous and Sensory Functions</vt:lpstr>
      <vt:lpstr>Excretion and Osmoregulation</vt:lpstr>
      <vt:lpstr>Reproduction and Development</vt:lpstr>
      <vt:lpstr>Reproductive Behaviors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Amphibians  and Reptiles</dc:title>
  <dc:creator>businae</dc:creator>
  <cp:lastModifiedBy>Abby Busing</cp:lastModifiedBy>
  <cp:revision>62</cp:revision>
  <dcterms:created xsi:type="dcterms:W3CDTF">2011-11-21T13:42:54Z</dcterms:created>
  <dcterms:modified xsi:type="dcterms:W3CDTF">2017-05-02T16:18:51Z</dcterms:modified>
</cp:coreProperties>
</file>